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57" r:id="rId3"/>
    <p:sldId id="260" r:id="rId4"/>
    <p:sldId id="258" r:id="rId5"/>
    <p:sldId id="259" r:id="rId6"/>
    <p:sldId id="262" r:id="rId7"/>
    <p:sldId id="264" r:id="rId8"/>
    <p:sldId id="261" r:id="rId9"/>
    <p:sldId id="263" r:id="rId10"/>
    <p:sldId id="265" r:id="rId11"/>
    <p:sldId id="268" r:id="rId12"/>
    <p:sldId id="278" r:id="rId13"/>
    <p:sldId id="280" r:id="rId14"/>
    <p:sldId id="279" r:id="rId15"/>
    <p:sldId id="267" r:id="rId16"/>
    <p:sldId id="277" r:id="rId17"/>
    <p:sldId id="276" r:id="rId18"/>
    <p:sldId id="275" r:id="rId19"/>
    <p:sldId id="270" r:id="rId20"/>
    <p:sldId id="271" r:id="rId21"/>
    <p:sldId id="273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A5A"/>
    <a:srgbClr val="50E3C2"/>
    <a:srgbClr val="4A90E2"/>
    <a:srgbClr val="4CA979"/>
    <a:srgbClr val="3EAEF0"/>
    <a:srgbClr val="831B8F"/>
    <a:srgbClr val="01ADEF"/>
    <a:srgbClr val="00ABBE"/>
    <a:srgbClr val="01A878"/>
    <a:srgbClr val="69C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hanth Sridhar" userId="ed41254e-5caf-400d-82ab-16abf905f9d9" providerId="ADAL" clId="{1674E5FC-B950-48A3-BB5D-0628649FD361}"/>
    <pc:docChg chg="undo custSel addSld modSld sldOrd">
      <pc:chgData name="Prashanth Sridhar" userId="ed41254e-5caf-400d-82ab-16abf905f9d9" providerId="ADAL" clId="{1674E5FC-B950-48A3-BB5D-0628649FD361}" dt="2018-03-23T05:18:53.710" v="585" actId="403"/>
      <pc:docMkLst>
        <pc:docMk/>
      </pc:docMkLst>
      <pc:sldChg chg="modSp">
        <pc:chgData name="Prashanth Sridhar" userId="ed41254e-5caf-400d-82ab-16abf905f9d9" providerId="ADAL" clId="{1674E5FC-B950-48A3-BB5D-0628649FD361}" dt="2018-03-23T05:02:21.274" v="473"/>
        <pc:sldMkLst>
          <pc:docMk/>
          <pc:sldMk cId="2421738358" sldId="261"/>
        </pc:sldMkLst>
        <pc:spChg chg="mod">
          <ac:chgData name="Prashanth Sridhar" userId="ed41254e-5caf-400d-82ab-16abf905f9d9" providerId="ADAL" clId="{1674E5FC-B950-48A3-BB5D-0628649FD361}" dt="2018-03-23T05:02:08.129" v="470" actId="20577"/>
          <ac:spMkLst>
            <pc:docMk/>
            <pc:sldMk cId="2421738358" sldId="261"/>
            <ac:spMk id="6" creationId="{3420B3C7-98A0-4761-8C81-56A8F0B12170}"/>
          </ac:spMkLst>
        </pc:spChg>
        <pc:graphicFrameChg chg="mod">
          <ac:chgData name="Prashanth Sridhar" userId="ed41254e-5caf-400d-82ab-16abf905f9d9" providerId="ADAL" clId="{1674E5FC-B950-48A3-BB5D-0628649FD361}" dt="2018-03-23T05:02:21.274" v="473"/>
          <ac:graphicFrameMkLst>
            <pc:docMk/>
            <pc:sldMk cId="2421738358" sldId="261"/>
            <ac:graphicFrameMk id="9" creationId="{D58B271D-B05E-45C3-A338-4084D8524775}"/>
          </ac:graphicFrameMkLst>
        </pc:graphicFrameChg>
      </pc:sldChg>
      <pc:sldChg chg="modSp">
        <pc:chgData name="Prashanth Sridhar" userId="ed41254e-5caf-400d-82ab-16abf905f9d9" providerId="ADAL" clId="{1674E5FC-B950-48A3-BB5D-0628649FD361}" dt="2018-03-23T05:00:57.006" v="448" actId="20577"/>
        <pc:sldMkLst>
          <pc:docMk/>
          <pc:sldMk cId="2574770911" sldId="262"/>
        </pc:sldMkLst>
        <pc:spChg chg="mod">
          <ac:chgData name="Prashanth Sridhar" userId="ed41254e-5caf-400d-82ab-16abf905f9d9" providerId="ADAL" clId="{1674E5FC-B950-48A3-BB5D-0628649FD361}" dt="2018-03-23T05:00:57.006" v="448" actId="20577"/>
          <ac:spMkLst>
            <pc:docMk/>
            <pc:sldMk cId="2574770911" sldId="262"/>
            <ac:spMk id="7" creationId="{EC2B963A-F1ED-4CAC-955D-DE232DA7D30B}"/>
          </ac:spMkLst>
        </pc:spChg>
      </pc:sldChg>
      <pc:sldChg chg="modSp">
        <pc:chgData name="Prashanth Sridhar" userId="ed41254e-5caf-400d-82ab-16abf905f9d9" providerId="ADAL" clId="{1674E5FC-B950-48A3-BB5D-0628649FD361}" dt="2018-03-23T05:01:39.207" v="467" actId="20577"/>
        <pc:sldMkLst>
          <pc:docMk/>
          <pc:sldMk cId="1147381772" sldId="263"/>
        </pc:sldMkLst>
        <pc:spChg chg="mod">
          <ac:chgData name="Prashanth Sridhar" userId="ed41254e-5caf-400d-82ab-16abf905f9d9" providerId="ADAL" clId="{1674E5FC-B950-48A3-BB5D-0628649FD361}" dt="2018-03-23T05:01:39.207" v="467" actId="20577"/>
          <ac:spMkLst>
            <pc:docMk/>
            <pc:sldMk cId="1147381772" sldId="263"/>
            <ac:spMk id="4" creationId="{1CF2348E-0823-4935-AD35-40297E1A15C9}"/>
          </ac:spMkLst>
        </pc:spChg>
        <pc:spChg chg="mod">
          <ac:chgData name="Prashanth Sridhar" userId="ed41254e-5caf-400d-82ab-16abf905f9d9" providerId="ADAL" clId="{1674E5FC-B950-48A3-BB5D-0628649FD361}" dt="2018-03-23T05:01:32.754" v="452" actId="20577"/>
          <ac:spMkLst>
            <pc:docMk/>
            <pc:sldMk cId="1147381772" sldId="263"/>
            <ac:spMk id="8" creationId="{CEE1E218-8999-45D6-BC82-C1F9F1B1DA66}"/>
          </ac:spMkLst>
        </pc:spChg>
      </pc:sldChg>
      <pc:sldChg chg="modSp">
        <pc:chgData name="Prashanth Sridhar" userId="ed41254e-5caf-400d-82ab-16abf905f9d9" providerId="ADAL" clId="{1674E5FC-B950-48A3-BB5D-0628649FD361}" dt="2018-03-23T05:11:08.440" v="515" actId="20577"/>
        <pc:sldMkLst>
          <pc:docMk/>
          <pc:sldMk cId="676035488" sldId="267"/>
        </pc:sldMkLst>
        <pc:spChg chg="mod">
          <ac:chgData name="Prashanth Sridhar" userId="ed41254e-5caf-400d-82ab-16abf905f9d9" providerId="ADAL" clId="{1674E5FC-B950-48A3-BB5D-0628649FD361}" dt="2018-03-23T05:11:08.440" v="515" actId="20577"/>
          <ac:spMkLst>
            <pc:docMk/>
            <pc:sldMk cId="676035488" sldId="267"/>
            <ac:spMk id="2" creationId="{67147B19-D74F-4CEC-A034-A3D8710F244F}"/>
          </ac:spMkLst>
        </pc:spChg>
      </pc:sldChg>
      <pc:sldChg chg="modSp">
        <pc:chgData name="Prashanth Sridhar" userId="ed41254e-5caf-400d-82ab-16abf905f9d9" providerId="ADAL" clId="{1674E5FC-B950-48A3-BB5D-0628649FD361}" dt="2018-03-23T05:12:22.862" v="556" actId="20577"/>
        <pc:sldMkLst>
          <pc:docMk/>
          <pc:sldMk cId="962673211" sldId="272"/>
        </pc:sldMkLst>
        <pc:spChg chg="mod">
          <ac:chgData name="Prashanth Sridhar" userId="ed41254e-5caf-400d-82ab-16abf905f9d9" providerId="ADAL" clId="{1674E5FC-B950-48A3-BB5D-0628649FD361}" dt="2018-03-23T05:12:15.712" v="547" actId="20577"/>
          <ac:spMkLst>
            <pc:docMk/>
            <pc:sldMk cId="962673211" sldId="272"/>
            <ac:spMk id="2" creationId="{D6F93B3B-5F75-1746-8BE5-1659A19EEFFB}"/>
          </ac:spMkLst>
        </pc:spChg>
        <pc:spChg chg="mod">
          <ac:chgData name="Prashanth Sridhar" userId="ed41254e-5caf-400d-82ab-16abf905f9d9" providerId="ADAL" clId="{1674E5FC-B950-48A3-BB5D-0628649FD361}" dt="2018-03-23T05:12:22.862" v="556" actId="20577"/>
          <ac:spMkLst>
            <pc:docMk/>
            <pc:sldMk cId="962673211" sldId="272"/>
            <ac:spMk id="3" creationId="{4AF96535-E0BF-774F-AFC8-73FE18DA1F4D}"/>
          </ac:spMkLst>
        </pc:spChg>
      </pc:sldChg>
      <pc:sldChg chg="modSp">
        <pc:chgData name="Prashanth Sridhar" userId="ed41254e-5caf-400d-82ab-16abf905f9d9" providerId="ADAL" clId="{1674E5FC-B950-48A3-BB5D-0628649FD361}" dt="2018-03-23T05:11:36.242" v="533" actId="20577"/>
        <pc:sldMkLst>
          <pc:docMk/>
          <pc:sldMk cId="4282588811" sldId="275"/>
        </pc:sldMkLst>
        <pc:spChg chg="mod">
          <ac:chgData name="Prashanth Sridhar" userId="ed41254e-5caf-400d-82ab-16abf905f9d9" providerId="ADAL" clId="{1674E5FC-B950-48A3-BB5D-0628649FD361}" dt="2018-03-23T05:11:36.242" v="533" actId="20577"/>
          <ac:spMkLst>
            <pc:docMk/>
            <pc:sldMk cId="4282588811" sldId="275"/>
            <ac:spMk id="4" creationId="{CB84E02A-B177-4FB3-A19C-F8CF150E68D2}"/>
          </ac:spMkLst>
        </pc:spChg>
      </pc:sldChg>
      <pc:sldChg chg="modSp">
        <pc:chgData name="Prashanth Sridhar" userId="ed41254e-5caf-400d-82ab-16abf905f9d9" providerId="ADAL" clId="{1674E5FC-B950-48A3-BB5D-0628649FD361}" dt="2018-03-23T05:11:39.818" v="535" actId="27636"/>
        <pc:sldMkLst>
          <pc:docMk/>
          <pc:sldMk cId="4014046645" sldId="276"/>
        </pc:sldMkLst>
        <pc:spChg chg="mod">
          <ac:chgData name="Prashanth Sridhar" userId="ed41254e-5caf-400d-82ab-16abf905f9d9" providerId="ADAL" clId="{1674E5FC-B950-48A3-BB5D-0628649FD361}" dt="2018-03-23T05:11:39.818" v="535" actId="27636"/>
          <ac:spMkLst>
            <pc:docMk/>
            <pc:sldMk cId="4014046645" sldId="276"/>
            <ac:spMk id="2" creationId="{086DA6CA-E1B0-4DF1-B182-3FBF4DB50F45}"/>
          </ac:spMkLst>
        </pc:spChg>
      </pc:sldChg>
      <pc:sldChg chg="modSp">
        <pc:chgData name="Prashanth Sridhar" userId="ed41254e-5caf-400d-82ab-16abf905f9d9" providerId="ADAL" clId="{1674E5FC-B950-48A3-BB5D-0628649FD361}" dt="2018-03-23T05:11:03.276" v="508" actId="20577"/>
        <pc:sldMkLst>
          <pc:docMk/>
          <pc:sldMk cId="3004199002" sldId="277"/>
        </pc:sldMkLst>
        <pc:spChg chg="mod">
          <ac:chgData name="Prashanth Sridhar" userId="ed41254e-5caf-400d-82ab-16abf905f9d9" providerId="ADAL" clId="{1674E5FC-B950-48A3-BB5D-0628649FD361}" dt="2018-03-23T05:11:03.276" v="508" actId="20577"/>
          <ac:spMkLst>
            <pc:docMk/>
            <pc:sldMk cId="3004199002" sldId="277"/>
            <ac:spMk id="4" creationId="{E47C2B7A-6D17-40DD-BD6D-85705216DB04}"/>
          </ac:spMkLst>
        </pc:spChg>
      </pc:sldChg>
      <pc:sldChg chg="modSp add ord">
        <pc:chgData name="Prashanth Sridhar" userId="ed41254e-5caf-400d-82ab-16abf905f9d9" providerId="ADAL" clId="{1674E5FC-B950-48A3-BB5D-0628649FD361}" dt="2018-03-23T05:03:18.913" v="475" actId="108"/>
        <pc:sldMkLst>
          <pc:docMk/>
          <pc:sldMk cId="4014881348" sldId="278"/>
        </pc:sldMkLst>
        <pc:spChg chg="mod">
          <ac:chgData name="Prashanth Sridhar" userId="ed41254e-5caf-400d-82ab-16abf905f9d9" providerId="ADAL" clId="{1674E5FC-B950-48A3-BB5D-0628649FD361}" dt="2018-03-23T05:03:18.913" v="475" actId="108"/>
          <ac:spMkLst>
            <pc:docMk/>
            <pc:sldMk cId="4014881348" sldId="278"/>
            <ac:spMk id="2" creationId="{4379A5E2-4586-431D-B552-F06EB8A0EDF1}"/>
          </ac:spMkLst>
        </pc:spChg>
      </pc:sldChg>
      <pc:sldChg chg="addSp delSp modSp add mod">
        <pc:chgData name="Prashanth Sridhar" userId="ed41254e-5caf-400d-82ab-16abf905f9d9" providerId="ADAL" clId="{1674E5FC-B950-48A3-BB5D-0628649FD361}" dt="2018-03-23T05:18:53.710" v="585" actId="403"/>
        <pc:sldMkLst>
          <pc:docMk/>
          <pc:sldMk cId="227935529" sldId="279"/>
        </pc:sldMkLst>
        <pc:spChg chg="del">
          <ac:chgData name="Prashanth Sridhar" userId="ed41254e-5caf-400d-82ab-16abf905f9d9" providerId="ADAL" clId="{1674E5FC-B950-48A3-BB5D-0628649FD361}" dt="2018-03-23T04:50:18.961" v="39"/>
          <ac:spMkLst>
            <pc:docMk/>
            <pc:sldMk cId="227935529" sldId="279"/>
            <ac:spMk id="2" creationId="{9AB81B5A-0DDC-4EE2-8DD4-59354B76B5D7}"/>
          </ac:spMkLst>
        </pc:spChg>
        <pc:spChg chg="del">
          <ac:chgData name="Prashanth Sridhar" userId="ed41254e-5caf-400d-82ab-16abf905f9d9" providerId="ADAL" clId="{1674E5FC-B950-48A3-BB5D-0628649FD361}" dt="2018-03-23T04:50:18.961" v="39"/>
          <ac:spMkLst>
            <pc:docMk/>
            <pc:sldMk cId="227935529" sldId="279"/>
            <ac:spMk id="3" creationId="{CA901384-72B7-4136-89AB-4C198A486C4A}"/>
          </ac:spMkLst>
        </pc:spChg>
        <pc:spChg chg="add mod">
          <ac:chgData name="Prashanth Sridhar" userId="ed41254e-5caf-400d-82ab-16abf905f9d9" providerId="ADAL" clId="{1674E5FC-B950-48A3-BB5D-0628649FD361}" dt="2018-03-23T05:05:19.183" v="490" actId="108"/>
          <ac:spMkLst>
            <pc:docMk/>
            <pc:sldMk cId="227935529" sldId="279"/>
            <ac:spMk id="4" creationId="{EA50EEBF-ACDC-4307-A970-95364842F58A}"/>
          </ac:spMkLst>
        </pc:spChg>
        <pc:spChg chg="add del mod">
          <ac:chgData name="Prashanth Sridhar" userId="ed41254e-5caf-400d-82ab-16abf905f9d9" providerId="ADAL" clId="{1674E5FC-B950-48A3-BB5D-0628649FD361}" dt="2018-03-23T04:50:20.199" v="41"/>
          <ac:spMkLst>
            <pc:docMk/>
            <pc:sldMk cId="227935529" sldId="279"/>
            <ac:spMk id="5" creationId="{3768DB12-27E5-420F-8D4B-55B8EA4BD201}"/>
          </ac:spMkLst>
        </pc:spChg>
        <pc:spChg chg="add del mod">
          <ac:chgData name="Prashanth Sridhar" userId="ed41254e-5caf-400d-82ab-16abf905f9d9" providerId="ADAL" clId="{1674E5FC-B950-48A3-BB5D-0628649FD361}" dt="2018-03-23T05:16:37.891" v="562"/>
          <ac:spMkLst>
            <pc:docMk/>
            <pc:sldMk cId="227935529" sldId="279"/>
            <ac:spMk id="7" creationId="{3D1BAB21-4C22-4CE1-9FB1-2A2795E1060C}"/>
          </ac:spMkLst>
        </pc:spChg>
        <pc:graphicFrameChg chg="add del mod">
          <ac:chgData name="Prashanth Sridhar" userId="ed41254e-5caf-400d-82ab-16abf905f9d9" providerId="ADAL" clId="{1674E5FC-B950-48A3-BB5D-0628649FD361}" dt="2018-03-23T05:16:34.074" v="558" actId="478"/>
          <ac:graphicFrameMkLst>
            <pc:docMk/>
            <pc:sldMk cId="227935529" sldId="279"/>
            <ac:graphicFrameMk id="6" creationId="{4360E2E0-4B27-4C44-A977-65C9355B2718}"/>
          </ac:graphicFrameMkLst>
        </pc:graphicFrameChg>
        <pc:graphicFrameChg chg="add">
          <ac:chgData name="Prashanth Sridhar" userId="ed41254e-5caf-400d-82ab-16abf905f9d9" providerId="ADAL" clId="{1674E5FC-B950-48A3-BB5D-0628649FD361}" dt="2018-03-23T05:16:34.654" v="560"/>
          <ac:graphicFrameMkLst>
            <pc:docMk/>
            <pc:sldMk cId="227935529" sldId="279"/>
            <ac:graphicFrameMk id="8" creationId="{4360E2E0-4B27-4C44-A977-65C9355B2718}"/>
          </ac:graphicFrameMkLst>
        </pc:graphicFrameChg>
        <pc:graphicFrameChg chg="add mod">
          <ac:chgData name="Prashanth Sridhar" userId="ed41254e-5caf-400d-82ab-16abf905f9d9" providerId="ADAL" clId="{1674E5FC-B950-48A3-BB5D-0628649FD361}" dt="2018-03-23T05:18:53.710" v="585" actId="403"/>
          <ac:graphicFrameMkLst>
            <pc:docMk/>
            <pc:sldMk cId="227935529" sldId="279"/>
            <ac:graphicFrameMk id="9" creationId="{4360E2E0-4B27-4C44-A977-65C9355B2718}"/>
          </ac:graphicFrameMkLst>
        </pc:graphicFrameChg>
      </pc:sldChg>
      <pc:sldChg chg="addSp delSp modSp add ord">
        <pc:chgData name="Prashanth Sridhar" userId="ed41254e-5caf-400d-82ab-16abf905f9d9" providerId="ADAL" clId="{1674E5FC-B950-48A3-BB5D-0628649FD361}" dt="2018-03-23T05:05:13.747" v="489" actId="108"/>
        <pc:sldMkLst>
          <pc:docMk/>
          <pc:sldMk cId="3589318910" sldId="280"/>
        </pc:sldMkLst>
        <pc:spChg chg="del">
          <ac:chgData name="Prashanth Sridhar" userId="ed41254e-5caf-400d-82ab-16abf905f9d9" providerId="ADAL" clId="{1674E5FC-B950-48A3-BB5D-0628649FD361}" dt="2018-03-23T04:52:06.593" v="108"/>
          <ac:spMkLst>
            <pc:docMk/>
            <pc:sldMk cId="3589318910" sldId="280"/>
            <ac:spMk id="2" creationId="{36081F4E-1FEC-4A17-94C8-DB0B8D2DA467}"/>
          </ac:spMkLst>
        </pc:spChg>
        <pc:spChg chg="del">
          <ac:chgData name="Prashanth Sridhar" userId="ed41254e-5caf-400d-82ab-16abf905f9d9" providerId="ADAL" clId="{1674E5FC-B950-48A3-BB5D-0628649FD361}" dt="2018-03-23T04:52:06.593" v="108"/>
          <ac:spMkLst>
            <pc:docMk/>
            <pc:sldMk cId="3589318910" sldId="280"/>
            <ac:spMk id="3" creationId="{33F63416-4529-45E7-B54A-526E8723B3A0}"/>
          </ac:spMkLst>
        </pc:spChg>
        <pc:spChg chg="add mod">
          <ac:chgData name="Prashanth Sridhar" userId="ed41254e-5caf-400d-82ab-16abf905f9d9" providerId="ADAL" clId="{1674E5FC-B950-48A3-BB5D-0628649FD361}" dt="2018-03-23T04:58:18.427" v="356" actId="2085"/>
          <ac:spMkLst>
            <pc:docMk/>
            <pc:sldMk cId="3589318910" sldId="280"/>
            <ac:spMk id="4" creationId="{1F84002D-2808-46C8-8FF7-93C8D98B999C}"/>
          </ac:spMkLst>
        </pc:spChg>
        <pc:spChg chg="add mod">
          <ac:chgData name="Prashanth Sridhar" userId="ed41254e-5caf-400d-82ab-16abf905f9d9" providerId="ADAL" clId="{1674E5FC-B950-48A3-BB5D-0628649FD361}" dt="2018-03-23T05:05:13.747" v="489" actId="108"/>
          <ac:spMkLst>
            <pc:docMk/>
            <pc:sldMk cId="3589318910" sldId="280"/>
            <ac:spMk id="5" creationId="{283A300C-B35E-4355-9DB8-8DFE35CF0439}"/>
          </ac:spMkLst>
        </pc:spChg>
        <pc:spChg chg="add del mod">
          <ac:chgData name="Prashanth Sridhar" userId="ed41254e-5caf-400d-82ab-16abf905f9d9" providerId="ADAL" clId="{1674E5FC-B950-48A3-BB5D-0628649FD361}" dt="2018-03-23T04:52:33.561" v="117" actId="478"/>
          <ac:spMkLst>
            <pc:docMk/>
            <pc:sldMk cId="3589318910" sldId="280"/>
            <ac:spMk id="6" creationId="{0814BD44-1CA8-4511-887C-DA1357ABB825}"/>
          </ac:spMkLst>
        </pc:spChg>
        <pc:spChg chg="add mod">
          <ac:chgData name="Prashanth Sridhar" userId="ed41254e-5caf-400d-82ab-16abf905f9d9" providerId="ADAL" clId="{1674E5FC-B950-48A3-BB5D-0628649FD361}" dt="2018-03-23T04:58:15.558" v="355" actId="2085"/>
          <ac:spMkLst>
            <pc:docMk/>
            <pc:sldMk cId="3589318910" sldId="280"/>
            <ac:spMk id="7" creationId="{DD823343-456C-4C45-92EF-5FD7FBDB0737}"/>
          </ac:spMkLst>
        </pc:spChg>
        <pc:spChg chg="add mod">
          <ac:chgData name="Prashanth Sridhar" userId="ed41254e-5caf-400d-82ab-16abf905f9d9" providerId="ADAL" clId="{1674E5FC-B950-48A3-BB5D-0628649FD361}" dt="2018-03-23T04:59:36.054" v="400" actId="20577"/>
          <ac:spMkLst>
            <pc:docMk/>
            <pc:sldMk cId="3589318910" sldId="280"/>
            <ac:spMk id="8" creationId="{9409F4B8-4DF5-4373-A370-9E1876C4300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sh\Desktop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p_sridhar_mail_utoronto_ca/Documents/Winter%202018/MIE%201624%20-%20Intro.%20to%20Data%20Science%20and%20Analytics/Projects%20&amp;%20Presentations/Term%20Project/indeed_data/Indeed_Plots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p_sridhar_mail_utoronto_ca/Documents/Winter%202018/MIE%201624%20-%20Intro.%20to%20Data%20Science%20and%20Analytics/Projects%20&amp;%20Presentations/Term%20Project/Kaggle_Surveys/Excel%20Version%20of%20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p_sridhar_mail_utoronto_ca/Documents/Winter%202018/MIE%201624%20-%20Intro.%20to%20Data%20Science%20and%20Analytics/Projects%20&amp;%20Presentations/Term%20Project/Coursera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138086293126381"/>
          <c:y val="2.4127527962420764E-2"/>
          <c:w val="0.5145272317122791"/>
          <c:h val="0.863139108090239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'Job Growth'!$B$1</c:f>
              <c:strCache>
                <c:ptCount val="1"/>
                <c:pt idx="0">
                  <c:v>Growth</c:v>
                </c:pt>
              </c:strCache>
            </c:strRef>
          </c:tx>
          <c:spPr>
            <a:solidFill>
              <a:srgbClr val="B6152A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F20-4C2F-AEB8-69A66516E4B6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20-4C2F-AEB8-69A66516E4B6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20-4C2F-AEB8-69A66516E4B6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F20-4C2F-AEB8-69A66516E4B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F20-4C2F-AEB8-69A66516E4B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F20-4C2F-AEB8-69A66516E4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'Job Growth'!$A$2:$A$9</c:f>
              <c:strCache>
                <c:ptCount val="8"/>
                <c:pt idx="0">
                  <c:v>Machine Learning Engineer</c:v>
                </c:pt>
                <c:pt idx="1">
                  <c:v>Data Scientist</c:v>
                </c:pt>
                <c:pt idx="2">
                  <c:v>Sales Development Representative</c:v>
                </c:pt>
                <c:pt idx="3">
                  <c:v>Data Analyst</c:v>
                </c:pt>
                <c:pt idx="4">
                  <c:v>Big Data Developer</c:v>
                </c:pt>
                <c:pt idx="5">
                  <c:v>Full Stack Engineer</c:v>
                </c:pt>
                <c:pt idx="6">
                  <c:v>Unity Developer</c:v>
                </c:pt>
                <c:pt idx="7">
                  <c:v>Director of Data Science</c:v>
                </c:pt>
              </c:strCache>
            </c:strRef>
          </c:cat>
          <c:val>
            <c:numRef>
              <c:f>'Job Growth'!$B$2:$B$9</c:f>
              <c:numCache>
                <c:formatCode>General</c:formatCode>
                <c:ptCount val="8"/>
                <c:pt idx="0">
                  <c:v>9.8000000000000007</c:v>
                </c:pt>
                <c:pt idx="1">
                  <c:v>6.5</c:v>
                </c:pt>
                <c:pt idx="2">
                  <c:v>5.7</c:v>
                </c:pt>
                <c:pt idx="3">
                  <c:v>5.6</c:v>
                </c:pt>
                <c:pt idx="4">
                  <c:v>5.5</c:v>
                </c:pt>
                <c:pt idx="5">
                  <c:v>5.5</c:v>
                </c:pt>
                <c:pt idx="6">
                  <c:v>5.0999999999999996</c:v>
                </c:pt>
                <c:pt idx="7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20-4C2F-AEB8-69A66516E4B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40669888"/>
        <c:axId val="640671528"/>
      </c:barChart>
      <c:valAx>
        <c:axId val="640671528"/>
        <c:scaling>
          <c:orientation val="minMax"/>
          <c:max val="1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669888"/>
        <c:crosses val="autoZero"/>
        <c:crossBetween val="between"/>
      </c:valAx>
      <c:catAx>
        <c:axId val="6406698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671528"/>
        <c:crosses val="autoZero"/>
        <c:auto val="1"/>
        <c:lblAlgn val="ctr"/>
        <c:lblOffset val="100"/>
        <c:noMultiLvlLbl val="0"/>
      </c:cat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3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[Indeed_Plots_data.xlsx]Sheet1!PivotTable2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  <c:spPr>
          <a:solidFill>
            <a:srgbClr val="00CC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CC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solidFill>
            <a:srgbClr val="00CC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8.7502040347146384E-2"/>
          <c:y val="1.6030701361282439E-2"/>
          <c:w val="0.89303323945820645"/>
          <c:h val="0.727467992675946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Sheet1!$M$3</c:f>
              <c:strCache>
                <c:ptCount val="1"/>
                <c:pt idx="0">
                  <c:v> Engineering</c:v>
                </c:pt>
              </c:strCache>
            </c:strRef>
          </c:tx>
          <c:spPr>
            <a:solidFill>
              <a:srgbClr val="50E3C2"/>
            </a:solidFill>
            <a:ln>
              <a:noFill/>
            </a:ln>
            <a:effectLst/>
          </c:spPr>
          <c:invertIfNegative val="0"/>
          <c:cat>
            <c:multiLvlStrRef>
              <c:f>Sheet1!$L$4:$L$30</c:f>
              <c:multiLvlStrCache>
                <c:ptCount val="24"/>
                <c:lvl>
                  <c:pt idx="0">
                    <c:v>Communication</c:v>
                  </c:pt>
                  <c:pt idx="1">
                    <c:v>Analytic</c:v>
                  </c:pt>
                  <c:pt idx="2">
                    <c:v>Report</c:v>
                  </c:pt>
                  <c:pt idx="3">
                    <c:v>Research</c:v>
                  </c:pt>
                  <c:pt idx="4">
                    <c:v>Verbal</c:v>
                  </c:pt>
                  <c:pt idx="5">
                    <c:v>Training</c:v>
                  </c:pt>
                  <c:pt idx="6">
                    <c:v>Leadership</c:v>
                  </c:pt>
                  <c:pt idx="7">
                    <c:v>Presentation</c:v>
                  </c:pt>
                  <c:pt idx="8">
                    <c:v>Writing</c:v>
                  </c:pt>
                  <c:pt idx="9">
                    <c:v>Problem Solving</c:v>
                  </c:pt>
                  <c:pt idx="10">
                    <c:v>Project Management</c:v>
                  </c:pt>
                  <c:pt idx="11">
                    <c:v>Consulting</c:v>
                  </c:pt>
                  <c:pt idx="12">
                    <c:v>SQL</c:v>
                  </c:pt>
                  <c:pt idx="13">
                    <c:v>API</c:v>
                  </c:pt>
                  <c:pt idx="14">
                    <c:v>Python</c:v>
                  </c:pt>
                  <c:pt idx="15">
                    <c:v>Modeling</c:v>
                  </c:pt>
                  <c:pt idx="16">
                    <c:v>AWS</c:v>
                  </c:pt>
                  <c:pt idx="17">
                    <c:v>Statistics</c:v>
                  </c:pt>
                  <c:pt idx="18">
                    <c:v>Data Analysis</c:v>
                  </c:pt>
                  <c:pt idx="19">
                    <c:v>R</c:v>
                  </c:pt>
                  <c:pt idx="20">
                    <c:v>SAS</c:v>
                  </c:pt>
                  <c:pt idx="21">
                    <c:v>Visualization</c:v>
                  </c:pt>
                  <c:pt idx="22">
                    <c:v>Data Analytics</c:v>
                  </c:pt>
                  <c:pt idx="23">
                    <c:v>Tableau</c:v>
                  </c:pt>
                </c:lvl>
                <c:lvl>
                  <c:pt idx="0">
                    <c:v>Soft</c:v>
                  </c:pt>
                  <c:pt idx="12">
                    <c:v>Hard</c:v>
                  </c:pt>
                </c:lvl>
              </c:multiLvlStrCache>
            </c:multiLvlStrRef>
          </c:cat>
          <c:val>
            <c:numRef>
              <c:f>Sheet1!$M$4:$M$30</c:f>
              <c:numCache>
                <c:formatCode>General</c:formatCode>
                <c:ptCount val="24"/>
                <c:pt idx="0">
                  <c:v>58.200537153088597</c:v>
                </c:pt>
                <c:pt idx="1">
                  <c:v>52.730528200537101</c:v>
                </c:pt>
                <c:pt idx="2">
                  <c:v>52.488809310653501</c:v>
                </c:pt>
                <c:pt idx="3">
                  <c:v>30.295434198746602</c:v>
                </c:pt>
                <c:pt idx="4">
                  <c:v>25.147717099373299</c:v>
                </c:pt>
                <c:pt idx="5">
                  <c:v>21.8800358102059</c:v>
                </c:pt>
                <c:pt idx="6">
                  <c:v>19.3912264995523</c:v>
                </c:pt>
                <c:pt idx="7">
                  <c:v>18.9167412712623</c:v>
                </c:pt>
                <c:pt idx="8">
                  <c:v>15.487914055505801</c:v>
                </c:pt>
                <c:pt idx="9">
                  <c:v>14.3777976723366</c:v>
                </c:pt>
                <c:pt idx="10">
                  <c:v>10.268576544315099</c:v>
                </c:pt>
                <c:pt idx="11">
                  <c:v>8.9346463742166495</c:v>
                </c:pt>
                <c:pt idx="12">
                  <c:v>29.0778871978513</c:v>
                </c:pt>
                <c:pt idx="13">
                  <c:v>24.6732318710832</c:v>
                </c:pt>
                <c:pt idx="14">
                  <c:v>23.348254252461899</c:v>
                </c:pt>
                <c:pt idx="15">
                  <c:v>19.6777081468218</c:v>
                </c:pt>
                <c:pt idx="16">
                  <c:v>16.338406445836998</c:v>
                </c:pt>
                <c:pt idx="17">
                  <c:v>14.7896150402864</c:v>
                </c:pt>
                <c:pt idx="18">
                  <c:v>13.1781557743957</c:v>
                </c:pt>
                <c:pt idx="19">
                  <c:v>12.891674127126199</c:v>
                </c:pt>
                <c:pt idx="20">
                  <c:v>11.020590868397401</c:v>
                </c:pt>
                <c:pt idx="21">
                  <c:v>9.35541629364368</c:v>
                </c:pt>
                <c:pt idx="22">
                  <c:v>8.0483437779767204</c:v>
                </c:pt>
                <c:pt idx="23">
                  <c:v>7.5290957923007999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5D-4AEE-B3A1-32B53713948F}"/>
            </c:ext>
          </c:extLst>
        </c:ser>
        <c:ser>
          <c:idx val="1"/>
          <c:order val="1"/>
          <c:tx>
            <c:strRef>
              <c:f>Sheet1!$N$3</c:f>
              <c:strCache>
                <c:ptCount val="1"/>
                <c:pt idx="0">
                  <c:v> Business</c:v>
                </c:pt>
              </c:strCache>
            </c:strRef>
          </c:tx>
          <c:spPr>
            <a:solidFill>
              <a:srgbClr val="EA5A5A"/>
            </a:solidFill>
            <a:ln>
              <a:noFill/>
            </a:ln>
            <a:effectLst/>
          </c:spPr>
          <c:invertIfNegative val="0"/>
          <c:cat>
            <c:multiLvlStrRef>
              <c:f>Sheet1!$L$4:$L$30</c:f>
              <c:multiLvlStrCache>
                <c:ptCount val="24"/>
                <c:lvl>
                  <c:pt idx="0">
                    <c:v>Communication</c:v>
                  </c:pt>
                  <c:pt idx="1">
                    <c:v>Analytic</c:v>
                  </c:pt>
                  <c:pt idx="2">
                    <c:v>Report</c:v>
                  </c:pt>
                  <c:pt idx="3">
                    <c:v>Research</c:v>
                  </c:pt>
                  <c:pt idx="4">
                    <c:v>Verbal</c:v>
                  </c:pt>
                  <c:pt idx="5">
                    <c:v>Training</c:v>
                  </c:pt>
                  <c:pt idx="6">
                    <c:v>Leadership</c:v>
                  </c:pt>
                  <c:pt idx="7">
                    <c:v>Presentation</c:v>
                  </c:pt>
                  <c:pt idx="8">
                    <c:v>Writing</c:v>
                  </c:pt>
                  <c:pt idx="9">
                    <c:v>Problem Solving</c:v>
                  </c:pt>
                  <c:pt idx="10">
                    <c:v>Project Management</c:v>
                  </c:pt>
                  <c:pt idx="11">
                    <c:v>Consulting</c:v>
                  </c:pt>
                  <c:pt idx="12">
                    <c:v>SQL</c:v>
                  </c:pt>
                  <c:pt idx="13">
                    <c:v>API</c:v>
                  </c:pt>
                  <c:pt idx="14">
                    <c:v>Python</c:v>
                  </c:pt>
                  <c:pt idx="15">
                    <c:v>Modeling</c:v>
                  </c:pt>
                  <c:pt idx="16">
                    <c:v>AWS</c:v>
                  </c:pt>
                  <c:pt idx="17">
                    <c:v>Statistics</c:v>
                  </c:pt>
                  <c:pt idx="18">
                    <c:v>Data Analysis</c:v>
                  </c:pt>
                  <c:pt idx="19">
                    <c:v>R</c:v>
                  </c:pt>
                  <c:pt idx="20">
                    <c:v>SAS</c:v>
                  </c:pt>
                  <c:pt idx="21">
                    <c:v>Visualization</c:v>
                  </c:pt>
                  <c:pt idx="22">
                    <c:v>Data Analytics</c:v>
                  </c:pt>
                  <c:pt idx="23">
                    <c:v>Tableau</c:v>
                  </c:pt>
                </c:lvl>
                <c:lvl>
                  <c:pt idx="0">
                    <c:v>Soft</c:v>
                  </c:pt>
                  <c:pt idx="12">
                    <c:v>Hard</c:v>
                  </c:pt>
                </c:lvl>
              </c:multiLvlStrCache>
            </c:multiLvlStrRef>
          </c:cat>
          <c:val>
            <c:numRef>
              <c:f>Sheet1!$N$4:$N$30</c:f>
              <c:numCache>
                <c:formatCode>General</c:formatCode>
                <c:ptCount val="24"/>
                <c:pt idx="0">
                  <c:v>68.4263280988974</c:v>
                </c:pt>
                <c:pt idx="1">
                  <c:v>60.073504844637398</c:v>
                </c:pt>
                <c:pt idx="2">
                  <c:v>59.839625793518202</c:v>
                </c:pt>
                <c:pt idx="3">
                  <c:v>24.122953558302701</c:v>
                </c:pt>
                <c:pt idx="4">
                  <c:v>33.010357500835198</c:v>
                </c:pt>
                <c:pt idx="5">
                  <c:v>32.342131640494401</c:v>
                </c:pt>
                <c:pt idx="6">
                  <c:v>24.089542265285601</c:v>
                </c:pt>
                <c:pt idx="7">
                  <c:v>23.4547276979619</c:v>
                </c:pt>
                <c:pt idx="8">
                  <c:v>18.509856331440002</c:v>
                </c:pt>
                <c:pt idx="9">
                  <c:v>18.1089208152355</c:v>
                </c:pt>
                <c:pt idx="10">
                  <c:v>26.9963247577681</c:v>
                </c:pt>
                <c:pt idx="11">
                  <c:v>13.932509188105501</c:v>
                </c:pt>
                <c:pt idx="12">
                  <c:v>35.215502839959903</c:v>
                </c:pt>
                <c:pt idx="13">
                  <c:v>17.340461075843599</c:v>
                </c:pt>
                <c:pt idx="14">
                  <c:v>8.28600066822586</c:v>
                </c:pt>
                <c:pt idx="15">
                  <c:v>18.309388573337699</c:v>
                </c:pt>
                <c:pt idx="16">
                  <c:v>10.2572669562312</c:v>
                </c:pt>
                <c:pt idx="17">
                  <c:v>10.4243234213164</c:v>
                </c:pt>
                <c:pt idx="18">
                  <c:v>15.970598062144999</c:v>
                </c:pt>
                <c:pt idx="19">
                  <c:v>7.3504844637487396</c:v>
                </c:pt>
                <c:pt idx="20">
                  <c:v>9.5222185098563301</c:v>
                </c:pt>
                <c:pt idx="21">
                  <c:v>11.125960574674201</c:v>
                </c:pt>
                <c:pt idx="22">
                  <c:v>8.6869361844303299</c:v>
                </c:pt>
                <c:pt idx="23">
                  <c:v>13.197460741730699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5D-4AEE-B3A1-32B537139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26387800"/>
        <c:axId val="726382880"/>
      </c:barChart>
      <c:catAx>
        <c:axId val="72638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382880"/>
        <c:crosses val="autoZero"/>
        <c:auto val="1"/>
        <c:lblAlgn val="ctr"/>
        <c:lblOffset val="100"/>
        <c:noMultiLvlLbl val="0"/>
      </c:catAx>
      <c:valAx>
        <c:axId val="7263828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Job Posting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38780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79608798900152"/>
          <c:y val="6.417951651641518E-2"/>
          <c:w val="0.12144200724909386"/>
          <c:h val="0.1314773518522494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69000"/>
      </a:schemeClr>
    </a:solidFill>
    <a:ln w="9525" cap="flat" cmpd="sng" algn="ctr">
      <a:noFill/>
      <a:round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Version of Plots.xlsx]Sheet2!PivotTable1</c:name>
    <c:fmtId val="14"/>
  </c:pivotSource>
  <c:chart>
    <c:autoTitleDeleted val="1"/>
    <c:pivotFmts>
      <c:pivotFmt>
        <c:idx val="0"/>
      </c:pivotFmt>
      <c:pivotFmt>
        <c:idx val="1"/>
        <c:spPr>
          <a:solidFill>
            <a:srgbClr val="4FE4C2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rgbClr val="EA5A5A"/>
          </a:solidFill>
          <a:ln>
            <a:noFill/>
          </a:ln>
          <a:effectLst/>
        </c:spPr>
      </c:pivotFmt>
      <c:pivotFmt>
        <c:idx val="3"/>
        <c:spPr>
          <a:solidFill>
            <a:srgbClr val="EA5A5A"/>
          </a:solidFill>
          <a:ln>
            <a:noFill/>
          </a:ln>
          <a:effectLst/>
        </c:spPr>
      </c:pivotFmt>
      <c:pivotFmt>
        <c:idx val="4"/>
        <c:spPr>
          <a:solidFill>
            <a:srgbClr val="EA5A5A"/>
          </a:solidFill>
          <a:ln>
            <a:noFill/>
          </a:ln>
          <a:effectLst/>
        </c:spPr>
      </c:pivotFmt>
      <c:pivotFmt>
        <c:idx val="5"/>
        <c:spPr>
          <a:solidFill>
            <a:srgbClr val="EA5A5A"/>
          </a:solidFill>
          <a:ln>
            <a:noFill/>
          </a:ln>
          <a:effectLst/>
        </c:spPr>
      </c:pivotFmt>
      <c:pivotFmt>
        <c:idx val="6"/>
        <c:spPr>
          <a:solidFill>
            <a:srgbClr val="EA5A5A"/>
          </a:solidFill>
          <a:ln>
            <a:noFill/>
          </a:ln>
          <a:effectLst/>
        </c:spPr>
      </c:pivotFmt>
      <c:pivotFmt>
        <c:idx val="7"/>
        <c:spPr>
          <a:solidFill>
            <a:srgbClr val="EA5A5A"/>
          </a:solidFill>
          <a:ln>
            <a:noFill/>
          </a:ln>
          <a:effectLst/>
        </c:spPr>
      </c:pivotFmt>
      <c:pivotFmt>
        <c:idx val="8"/>
        <c:spPr>
          <a:solidFill>
            <a:srgbClr val="EA5A5A"/>
          </a:solidFill>
          <a:ln>
            <a:noFill/>
          </a:ln>
          <a:effectLst/>
        </c:spPr>
      </c:pivotFmt>
      <c:pivotFmt>
        <c:idx val="9"/>
        <c:spPr>
          <a:solidFill>
            <a:srgbClr val="EA5A5A"/>
          </a:solidFill>
          <a:ln>
            <a:noFill/>
          </a:ln>
          <a:effectLst/>
        </c:spPr>
      </c:pivotFmt>
      <c:pivotFmt>
        <c:idx val="10"/>
        <c:spPr>
          <a:solidFill>
            <a:srgbClr val="EA5A5A"/>
          </a:solidFill>
          <a:ln>
            <a:noFill/>
          </a:ln>
          <a:effectLst/>
        </c:spPr>
      </c:pivotFmt>
      <c:pivotFmt>
        <c:idx val="11"/>
        <c:spPr>
          <a:solidFill>
            <a:srgbClr val="EA5A5A"/>
          </a:solidFill>
          <a:ln>
            <a:noFill/>
          </a:ln>
          <a:effectLst/>
        </c:spPr>
      </c:pivotFmt>
      <c:pivotFmt>
        <c:idx val="12"/>
        <c:spPr>
          <a:solidFill>
            <a:srgbClr val="EA5A5A"/>
          </a:solidFill>
          <a:ln>
            <a:noFill/>
          </a:ln>
          <a:effectLst/>
        </c:spPr>
      </c:pivotFmt>
      <c:pivotFmt>
        <c:idx val="13"/>
        <c:spPr>
          <a:solidFill>
            <a:srgbClr val="0070C0"/>
          </a:solidFill>
          <a:ln>
            <a:noFill/>
          </a:ln>
          <a:effectLst/>
        </c:spPr>
      </c:pivotFmt>
      <c:pivotFmt>
        <c:idx val="14"/>
        <c:spPr>
          <a:solidFill>
            <a:srgbClr val="0070C0"/>
          </a:solidFill>
          <a:ln>
            <a:noFill/>
          </a:ln>
          <a:effectLst/>
        </c:spPr>
      </c:pivotFmt>
      <c:pivotFmt>
        <c:idx val="15"/>
        <c:spPr>
          <a:solidFill>
            <a:srgbClr val="0070C0"/>
          </a:solidFill>
          <a:ln>
            <a:noFill/>
          </a:ln>
          <a:effectLst/>
        </c:spPr>
      </c:pivotFmt>
      <c:pivotFmt>
        <c:idx val="16"/>
        <c:spPr>
          <a:solidFill>
            <a:srgbClr val="0070C0"/>
          </a:solidFill>
          <a:ln>
            <a:noFill/>
          </a:ln>
          <a:effectLst/>
        </c:spPr>
      </c:pivotFmt>
      <c:pivotFmt>
        <c:idx val="17"/>
        <c:spPr>
          <a:solidFill>
            <a:srgbClr val="0070C0"/>
          </a:solidFill>
          <a:ln>
            <a:noFill/>
          </a:ln>
          <a:effectLst/>
        </c:spPr>
      </c:pivotFmt>
      <c:pivotFmt>
        <c:idx val="18"/>
        <c:spPr>
          <a:solidFill>
            <a:srgbClr val="0070C0"/>
          </a:solidFill>
          <a:ln>
            <a:noFill/>
          </a:ln>
          <a:effectLst/>
        </c:spPr>
      </c:pivotFmt>
      <c:pivotFmt>
        <c:idx val="19"/>
        <c:spPr>
          <a:solidFill>
            <a:srgbClr val="0070C0"/>
          </a:solidFill>
          <a:ln>
            <a:noFill/>
          </a:ln>
          <a:effectLst/>
        </c:spPr>
      </c:pivotFmt>
      <c:pivotFmt>
        <c:idx val="20"/>
        <c:spPr>
          <a:solidFill>
            <a:srgbClr val="0070C0"/>
          </a:solidFill>
          <a:ln>
            <a:noFill/>
          </a:ln>
          <a:effectLst/>
        </c:spPr>
      </c:pivotFmt>
      <c:pivotFmt>
        <c:idx val="21"/>
        <c:spPr>
          <a:solidFill>
            <a:srgbClr val="0070C0"/>
          </a:solidFill>
          <a:ln>
            <a:noFill/>
          </a:ln>
          <a:effectLst/>
        </c:spPr>
      </c:pivotFmt>
      <c:pivotFmt>
        <c:idx val="22"/>
        <c:spPr>
          <a:solidFill>
            <a:srgbClr val="0070C0"/>
          </a:solidFill>
          <a:ln>
            <a:noFill/>
          </a:ln>
          <a:effectLst/>
        </c:spPr>
      </c:pivotFmt>
      <c:pivotFmt>
        <c:idx val="23"/>
        <c:spPr>
          <a:solidFill>
            <a:srgbClr val="0070C0"/>
          </a:solidFill>
          <a:ln>
            <a:noFill/>
          </a:ln>
          <a:effectLst/>
        </c:spPr>
      </c:pivotFmt>
      <c:pivotFmt>
        <c:idx val="24"/>
        <c:spPr>
          <a:solidFill>
            <a:srgbClr val="EA5A5A"/>
          </a:solidFill>
          <a:ln>
            <a:noFill/>
          </a:ln>
          <a:effectLst/>
        </c:spPr>
      </c:pivotFmt>
      <c:pivotFmt>
        <c:idx val="25"/>
        <c:spPr>
          <a:solidFill>
            <a:srgbClr val="EA5A5A"/>
          </a:solidFill>
          <a:ln>
            <a:noFill/>
          </a:ln>
          <a:effectLst/>
        </c:spPr>
      </c:pivotFmt>
      <c:pivotFmt>
        <c:idx val="26"/>
        <c:spPr>
          <a:solidFill>
            <a:srgbClr val="EA5A5A"/>
          </a:solidFill>
          <a:ln>
            <a:noFill/>
          </a:ln>
          <a:effectLst/>
        </c:spPr>
      </c:pivotFmt>
      <c:pivotFmt>
        <c:idx val="27"/>
        <c:spPr>
          <a:solidFill>
            <a:srgbClr val="EA5A5A"/>
          </a:solidFill>
          <a:ln>
            <a:noFill/>
          </a:ln>
          <a:effectLst/>
        </c:spPr>
      </c:pivotFmt>
      <c:pivotFmt>
        <c:idx val="28"/>
        <c:spPr>
          <a:solidFill>
            <a:srgbClr val="EA5A5A"/>
          </a:solidFill>
          <a:ln>
            <a:noFill/>
          </a:ln>
          <a:effectLst/>
        </c:spPr>
      </c:pivotFmt>
      <c:pivotFmt>
        <c:idx val="29"/>
        <c:spPr>
          <a:solidFill>
            <a:srgbClr val="EA5A5A"/>
          </a:solidFill>
          <a:ln>
            <a:noFill/>
          </a:ln>
          <a:effectLst/>
        </c:spPr>
      </c:pivotFmt>
      <c:pivotFmt>
        <c:idx val="30"/>
        <c:spPr>
          <a:solidFill>
            <a:srgbClr val="EA5A5A"/>
          </a:solidFill>
          <a:ln>
            <a:noFill/>
          </a:ln>
          <a:effectLst/>
        </c:spPr>
      </c:pivotFmt>
      <c:pivotFmt>
        <c:idx val="31"/>
        <c:spPr>
          <a:solidFill>
            <a:srgbClr val="EA5A5A"/>
          </a:solidFill>
          <a:ln>
            <a:noFill/>
          </a:ln>
          <a:effectLst/>
        </c:spPr>
      </c:pivotFmt>
      <c:pivotFmt>
        <c:idx val="32"/>
        <c:spPr>
          <a:solidFill>
            <a:srgbClr val="EA5A5A"/>
          </a:solidFill>
          <a:ln>
            <a:noFill/>
          </a:ln>
          <a:effectLst/>
        </c:spPr>
      </c:pivotFmt>
      <c:pivotFmt>
        <c:idx val="33"/>
        <c:spPr>
          <a:solidFill>
            <a:srgbClr val="EA5A5A"/>
          </a:solidFill>
          <a:ln>
            <a:noFill/>
          </a:ln>
          <a:effectLst/>
        </c:spPr>
      </c:pivotFmt>
      <c:pivotFmt>
        <c:idx val="34"/>
        <c:spPr>
          <a:solidFill>
            <a:srgbClr val="EA5A5A"/>
          </a:solidFill>
          <a:ln>
            <a:noFill/>
          </a:ln>
          <a:effectLst/>
        </c:spPr>
      </c:pivotFmt>
      <c:pivotFmt>
        <c:idx val="35"/>
        <c:spPr>
          <a:solidFill>
            <a:srgbClr val="4A90E2"/>
          </a:solidFill>
          <a:ln>
            <a:noFill/>
          </a:ln>
          <a:effectLst/>
        </c:spPr>
      </c:pivotFmt>
      <c:pivotFmt>
        <c:idx val="36"/>
        <c:spPr>
          <a:solidFill>
            <a:srgbClr val="4A90E2"/>
          </a:solidFill>
          <a:ln>
            <a:noFill/>
          </a:ln>
          <a:effectLst/>
        </c:spPr>
      </c:pivotFmt>
      <c:pivotFmt>
        <c:idx val="37"/>
        <c:spPr>
          <a:solidFill>
            <a:srgbClr val="4A90E2"/>
          </a:solidFill>
          <a:ln>
            <a:noFill/>
          </a:ln>
          <a:effectLst/>
        </c:spPr>
      </c:pivotFmt>
      <c:pivotFmt>
        <c:idx val="38"/>
        <c:spPr>
          <a:solidFill>
            <a:srgbClr val="4A90E2"/>
          </a:solidFill>
          <a:ln>
            <a:noFill/>
          </a:ln>
          <a:effectLst/>
        </c:spPr>
      </c:pivotFmt>
      <c:pivotFmt>
        <c:idx val="39"/>
        <c:spPr>
          <a:solidFill>
            <a:srgbClr val="4A90E2"/>
          </a:solidFill>
          <a:ln>
            <a:noFill/>
          </a:ln>
          <a:effectLst/>
        </c:spPr>
      </c:pivotFmt>
      <c:pivotFmt>
        <c:idx val="40"/>
        <c:spPr>
          <a:solidFill>
            <a:srgbClr val="4A90E2"/>
          </a:solidFill>
          <a:ln>
            <a:noFill/>
          </a:ln>
          <a:effectLst/>
        </c:spPr>
      </c:pivotFmt>
      <c:pivotFmt>
        <c:idx val="41"/>
        <c:spPr>
          <a:solidFill>
            <a:srgbClr val="4A90E2"/>
          </a:solidFill>
          <a:ln>
            <a:noFill/>
          </a:ln>
          <a:effectLst/>
        </c:spPr>
      </c:pivotFmt>
      <c:pivotFmt>
        <c:idx val="42"/>
        <c:spPr>
          <a:solidFill>
            <a:srgbClr val="4A90E2"/>
          </a:solidFill>
          <a:ln>
            <a:noFill/>
          </a:ln>
          <a:effectLst/>
        </c:spPr>
      </c:pivotFmt>
      <c:pivotFmt>
        <c:idx val="43"/>
        <c:spPr>
          <a:solidFill>
            <a:srgbClr val="4A90E2"/>
          </a:solidFill>
          <a:ln>
            <a:noFill/>
          </a:ln>
          <a:effectLst/>
        </c:spPr>
      </c:pivotFmt>
      <c:pivotFmt>
        <c:idx val="44"/>
        <c:spPr>
          <a:solidFill>
            <a:srgbClr val="4A90E2"/>
          </a:solidFill>
          <a:ln>
            <a:noFill/>
          </a:ln>
          <a:effectLst/>
        </c:spPr>
      </c:pivotFmt>
      <c:pivotFmt>
        <c:idx val="45"/>
        <c:spPr>
          <a:solidFill>
            <a:srgbClr val="4A90E2"/>
          </a:solidFill>
          <a:ln>
            <a:noFill/>
          </a:ln>
          <a:effectLst/>
        </c:spPr>
      </c:pivotFmt>
      <c:pivotFmt>
        <c:idx val="46"/>
        <c:spPr>
          <a:solidFill>
            <a:srgbClr val="4A90E2"/>
          </a:solidFill>
          <a:ln>
            <a:noFill/>
          </a:ln>
          <a:effectLst/>
        </c:spPr>
      </c:pivotFmt>
      <c:pivotFmt>
        <c:idx val="47"/>
        <c:spPr>
          <a:solidFill>
            <a:srgbClr val="4A90E2"/>
          </a:solidFill>
          <a:ln>
            <a:noFill/>
          </a:ln>
          <a:effectLst/>
        </c:spPr>
      </c:pivotFmt>
      <c:pivotFmt>
        <c:idx val="48"/>
        <c:spPr>
          <a:solidFill>
            <a:srgbClr val="4A90E2"/>
          </a:solidFill>
          <a:ln>
            <a:noFill/>
          </a:ln>
          <a:effectLst/>
        </c:spPr>
      </c:pivotFmt>
      <c:pivotFmt>
        <c:idx val="49"/>
        <c:spPr>
          <a:solidFill>
            <a:srgbClr val="4A90E2"/>
          </a:solidFill>
          <a:ln>
            <a:noFill/>
          </a:ln>
          <a:effectLst/>
        </c:spPr>
      </c:pivotFmt>
      <c:pivotFmt>
        <c:idx val="50"/>
        <c:spPr>
          <a:solidFill>
            <a:srgbClr val="4A90E2"/>
          </a:solidFill>
          <a:ln>
            <a:noFill/>
          </a:ln>
          <a:effectLst/>
        </c:spPr>
      </c:pivotFmt>
      <c:pivotFmt>
        <c:idx val="51"/>
        <c:spPr>
          <a:solidFill>
            <a:srgbClr val="4A90E2"/>
          </a:solidFill>
          <a:ln>
            <a:noFill/>
          </a:ln>
          <a:effectLst/>
        </c:spPr>
      </c:pivotFmt>
      <c:pivotFmt>
        <c:idx val="52"/>
        <c:spPr>
          <a:solidFill>
            <a:srgbClr val="4A90E2"/>
          </a:solidFill>
          <a:ln>
            <a:noFill/>
          </a:ln>
          <a:effectLst/>
        </c:spPr>
      </c:pivotFmt>
      <c:pivotFmt>
        <c:idx val="53"/>
        <c:spPr>
          <a:solidFill>
            <a:srgbClr val="4A90E2"/>
          </a:solidFill>
          <a:ln>
            <a:noFill/>
          </a:ln>
          <a:effectLst/>
        </c:spPr>
      </c:pivotFmt>
      <c:pivotFmt>
        <c:idx val="54"/>
        <c:spPr>
          <a:solidFill>
            <a:srgbClr val="4A90E2"/>
          </a:solidFill>
          <a:ln>
            <a:noFill/>
          </a:ln>
          <a:effectLst/>
        </c:spPr>
      </c:pivotFmt>
      <c:pivotFmt>
        <c:idx val="55"/>
        <c:spPr>
          <a:solidFill>
            <a:srgbClr val="4A90E2"/>
          </a:solidFill>
          <a:ln>
            <a:noFill/>
          </a:ln>
          <a:effectLst/>
        </c:spPr>
      </c:pivotFmt>
      <c:pivotFmt>
        <c:idx val="56"/>
        <c:spPr>
          <a:solidFill>
            <a:srgbClr val="4A90E2"/>
          </a:solidFill>
          <a:ln>
            <a:noFill/>
          </a:ln>
          <a:effectLst/>
        </c:spPr>
      </c:pivotFmt>
      <c:pivotFmt>
        <c:idx val="57"/>
        <c:spPr>
          <a:solidFill>
            <a:srgbClr val="4A90E2"/>
          </a:solidFill>
          <a:ln>
            <a:noFill/>
          </a:ln>
          <a:effectLst/>
        </c:spPr>
      </c:pivotFmt>
      <c:pivotFmt>
        <c:idx val="58"/>
        <c:spPr>
          <a:solidFill>
            <a:srgbClr val="EA5A5A"/>
          </a:solidFill>
          <a:ln>
            <a:noFill/>
          </a:ln>
          <a:effectLst/>
        </c:spPr>
      </c:pivotFmt>
      <c:pivotFmt>
        <c:idx val="59"/>
        <c:spPr>
          <a:solidFill>
            <a:srgbClr val="EA5A5A"/>
          </a:solidFill>
          <a:ln>
            <a:noFill/>
          </a:ln>
          <a:effectLst/>
        </c:spPr>
      </c:pivotFmt>
      <c:pivotFmt>
        <c:idx val="60"/>
        <c:spPr>
          <a:solidFill>
            <a:srgbClr val="EA5A5A"/>
          </a:solidFill>
          <a:ln>
            <a:noFill/>
          </a:ln>
          <a:effectLst/>
        </c:spPr>
      </c:pivotFmt>
      <c:pivotFmt>
        <c:idx val="61"/>
        <c:spPr>
          <a:solidFill>
            <a:srgbClr val="EA5A5A"/>
          </a:solidFill>
          <a:ln>
            <a:noFill/>
          </a:ln>
          <a:effectLst/>
        </c:spPr>
      </c:pivotFmt>
      <c:pivotFmt>
        <c:idx val="62"/>
        <c:spPr>
          <a:solidFill>
            <a:srgbClr val="EA5A5A"/>
          </a:solidFill>
          <a:ln>
            <a:noFill/>
          </a:ln>
          <a:effectLst/>
        </c:spPr>
      </c:pivotFmt>
      <c:pivotFmt>
        <c:idx val="63"/>
        <c:spPr>
          <a:solidFill>
            <a:srgbClr val="EA5A5A"/>
          </a:solidFill>
          <a:ln>
            <a:noFill/>
          </a:ln>
          <a:effectLst/>
        </c:spPr>
      </c:pivotFmt>
      <c:pivotFmt>
        <c:idx val="64"/>
        <c:spPr>
          <a:solidFill>
            <a:srgbClr val="EA5A5A"/>
          </a:solidFill>
          <a:ln>
            <a:noFill/>
          </a:ln>
          <a:effectLst/>
        </c:spPr>
      </c:pivotFmt>
      <c:pivotFmt>
        <c:idx val="65"/>
        <c:spPr>
          <a:solidFill>
            <a:srgbClr val="EA5A5A"/>
          </a:solidFill>
          <a:ln>
            <a:noFill/>
          </a:ln>
          <a:effectLst/>
        </c:spPr>
      </c:pivotFmt>
      <c:pivotFmt>
        <c:idx val="66"/>
        <c:spPr>
          <a:solidFill>
            <a:srgbClr val="EA5A5A"/>
          </a:solidFill>
          <a:ln>
            <a:noFill/>
          </a:ln>
          <a:effectLst/>
        </c:spPr>
      </c:pivotFmt>
      <c:pivotFmt>
        <c:idx val="67"/>
        <c:spPr>
          <a:solidFill>
            <a:srgbClr val="EA5A5A"/>
          </a:solidFill>
          <a:ln>
            <a:noFill/>
          </a:ln>
          <a:effectLst/>
        </c:spPr>
      </c:pivotFmt>
      <c:pivotFmt>
        <c:idx val="68"/>
        <c:spPr>
          <a:solidFill>
            <a:srgbClr val="EA5A5A"/>
          </a:solidFill>
          <a:ln>
            <a:noFill/>
          </a:ln>
          <a:effectLst/>
        </c:spPr>
      </c:pivotFmt>
      <c:pivotFmt>
        <c:idx val="69"/>
        <c:spPr>
          <a:solidFill>
            <a:srgbClr val="4A90E2"/>
          </a:solidFill>
          <a:ln>
            <a:noFill/>
          </a:ln>
          <a:effectLst/>
        </c:spPr>
      </c:pivotFmt>
      <c:pivotFmt>
        <c:idx val="70"/>
        <c:spPr>
          <a:solidFill>
            <a:srgbClr val="4A90E2"/>
          </a:solidFill>
          <a:ln>
            <a:noFill/>
          </a:ln>
          <a:effectLst/>
        </c:spPr>
      </c:pivotFmt>
      <c:pivotFmt>
        <c:idx val="71"/>
        <c:spPr>
          <a:solidFill>
            <a:srgbClr val="4A90E2"/>
          </a:solidFill>
          <a:ln>
            <a:noFill/>
          </a:ln>
          <a:effectLst/>
        </c:spPr>
      </c:pivotFmt>
      <c:pivotFmt>
        <c:idx val="72"/>
        <c:spPr>
          <a:solidFill>
            <a:srgbClr val="4A90E2"/>
          </a:solidFill>
          <a:ln>
            <a:noFill/>
          </a:ln>
          <a:effectLst/>
        </c:spPr>
      </c:pivotFmt>
      <c:pivotFmt>
        <c:idx val="73"/>
        <c:spPr>
          <a:solidFill>
            <a:srgbClr val="4A90E2"/>
          </a:solidFill>
          <a:ln>
            <a:noFill/>
          </a:ln>
          <a:effectLst/>
        </c:spPr>
      </c:pivotFmt>
      <c:pivotFmt>
        <c:idx val="74"/>
        <c:spPr>
          <a:solidFill>
            <a:srgbClr val="4A90E2"/>
          </a:solidFill>
          <a:ln>
            <a:noFill/>
          </a:ln>
          <a:effectLst/>
        </c:spPr>
      </c:pivotFmt>
      <c:pivotFmt>
        <c:idx val="75"/>
        <c:spPr>
          <a:solidFill>
            <a:srgbClr val="4A90E2"/>
          </a:solidFill>
          <a:ln>
            <a:noFill/>
          </a:ln>
          <a:effectLst/>
        </c:spPr>
      </c:pivotFmt>
      <c:pivotFmt>
        <c:idx val="76"/>
        <c:spPr>
          <a:solidFill>
            <a:srgbClr val="4A90E2"/>
          </a:solidFill>
          <a:ln>
            <a:noFill/>
          </a:ln>
          <a:effectLst/>
        </c:spPr>
      </c:pivotFmt>
      <c:pivotFmt>
        <c:idx val="77"/>
        <c:spPr>
          <a:solidFill>
            <a:srgbClr val="4A90E2"/>
          </a:solidFill>
          <a:ln>
            <a:noFill/>
          </a:ln>
          <a:effectLst/>
        </c:spPr>
      </c:pivotFmt>
      <c:pivotFmt>
        <c:idx val="78"/>
        <c:spPr>
          <a:solidFill>
            <a:srgbClr val="4A90E2"/>
          </a:solidFill>
          <a:ln>
            <a:noFill/>
          </a:ln>
          <a:effectLst/>
        </c:spPr>
      </c:pivotFmt>
      <c:pivotFmt>
        <c:idx val="79"/>
        <c:spPr>
          <a:solidFill>
            <a:srgbClr val="4A90E2"/>
          </a:solidFill>
          <a:ln>
            <a:noFill/>
          </a:ln>
          <a:effectLst/>
        </c:spPr>
      </c:pivotFmt>
      <c:pivotFmt>
        <c:idx val="80"/>
        <c:spPr>
          <a:solidFill>
            <a:srgbClr val="4FE4C2"/>
          </a:solidFill>
          <a:ln>
            <a:noFill/>
          </a:ln>
          <a:effectLst/>
        </c:spPr>
        <c:marker>
          <c:symbol val="none"/>
        </c:marker>
      </c:pivotFmt>
      <c:pivotFmt>
        <c:idx val="81"/>
        <c:spPr>
          <a:solidFill>
            <a:srgbClr val="EA5A5A"/>
          </a:solidFill>
          <a:ln>
            <a:noFill/>
          </a:ln>
          <a:effectLst/>
        </c:spPr>
      </c:pivotFmt>
      <c:pivotFmt>
        <c:idx val="82"/>
        <c:spPr>
          <a:solidFill>
            <a:srgbClr val="EA5A5A"/>
          </a:solidFill>
          <a:ln>
            <a:noFill/>
          </a:ln>
          <a:effectLst/>
        </c:spPr>
      </c:pivotFmt>
      <c:pivotFmt>
        <c:idx val="83"/>
        <c:spPr>
          <a:solidFill>
            <a:srgbClr val="EA5A5A"/>
          </a:solidFill>
          <a:ln>
            <a:noFill/>
          </a:ln>
          <a:effectLst/>
        </c:spPr>
      </c:pivotFmt>
      <c:pivotFmt>
        <c:idx val="84"/>
        <c:spPr>
          <a:solidFill>
            <a:srgbClr val="EA5A5A"/>
          </a:solidFill>
          <a:ln>
            <a:noFill/>
          </a:ln>
          <a:effectLst/>
        </c:spPr>
      </c:pivotFmt>
      <c:pivotFmt>
        <c:idx val="85"/>
        <c:spPr>
          <a:solidFill>
            <a:srgbClr val="EA5A5A"/>
          </a:solidFill>
          <a:ln>
            <a:noFill/>
          </a:ln>
          <a:effectLst/>
        </c:spPr>
      </c:pivotFmt>
      <c:pivotFmt>
        <c:idx val="86"/>
        <c:spPr>
          <a:solidFill>
            <a:srgbClr val="EA5A5A"/>
          </a:solidFill>
          <a:ln>
            <a:noFill/>
          </a:ln>
          <a:effectLst/>
        </c:spPr>
      </c:pivotFmt>
      <c:pivotFmt>
        <c:idx val="87"/>
        <c:spPr>
          <a:solidFill>
            <a:srgbClr val="EA5A5A"/>
          </a:solidFill>
          <a:ln>
            <a:noFill/>
          </a:ln>
          <a:effectLst/>
        </c:spPr>
      </c:pivotFmt>
      <c:pivotFmt>
        <c:idx val="88"/>
        <c:spPr>
          <a:solidFill>
            <a:srgbClr val="EA5A5A"/>
          </a:solidFill>
          <a:ln>
            <a:noFill/>
          </a:ln>
          <a:effectLst/>
        </c:spPr>
      </c:pivotFmt>
      <c:pivotFmt>
        <c:idx val="89"/>
        <c:spPr>
          <a:solidFill>
            <a:srgbClr val="EA5A5A"/>
          </a:solidFill>
          <a:ln>
            <a:noFill/>
          </a:ln>
          <a:effectLst/>
        </c:spPr>
      </c:pivotFmt>
      <c:pivotFmt>
        <c:idx val="90"/>
        <c:spPr>
          <a:solidFill>
            <a:srgbClr val="EA5A5A"/>
          </a:solidFill>
          <a:ln>
            <a:noFill/>
          </a:ln>
          <a:effectLst/>
        </c:spPr>
      </c:pivotFmt>
      <c:pivotFmt>
        <c:idx val="91"/>
        <c:spPr>
          <a:solidFill>
            <a:srgbClr val="EA5A5A"/>
          </a:solidFill>
          <a:ln>
            <a:noFill/>
          </a:ln>
          <a:effectLst/>
        </c:spPr>
      </c:pivotFmt>
      <c:pivotFmt>
        <c:idx val="92"/>
        <c:spPr>
          <a:solidFill>
            <a:srgbClr val="4A90E2"/>
          </a:solidFill>
          <a:ln>
            <a:noFill/>
          </a:ln>
          <a:effectLst/>
        </c:spPr>
      </c:pivotFmt>
      <c:pivotFmt>
        <c:idx val="93"/>
        <c:spPr>
          <a:solidFill>
            <a:srgbClr val="4A90E2"/>
          </a:solidFill>
          <a:ln>
            <a:noFill/>
          </a:ln>
          <a:effectLst/>
        </c:spPr>
      </c:pivotFmt>
      <c:pivotFmt>
        <c:idx val="94"/>
        <c:spPr>
          <a:solidFill>
            <a:srgbClr val="4A90E2"/>
          </a:solidFill>
          <a:ln>
            <a:noFill/>
          </a:ln>
          <a:effectLst/>
        </c:spPr>
      </c:pivotFmt>
      <c:pivotFmt>
        <c:idx val="95"/>
        <c:spPr>
          <a:solidFill>
            <a:srgbClr val="4A90E2"/>
          </a:solidFill>
          <a:ln>
            <a:noFill/>
          </a:ln>
          <a:effectLst/>
        </c:spPr>
      </c:pivotFmt>
      <c:pivotFmt>
        <c:idx val="96"/>
        <c:spPr>
          <a:solidFill>
            <a:srgbClr val="4A90E2"/>
          </a:solidFill>
          <a:ln>
            <a:noFill/>
          </a:ln>
          <a:effectLst/>
        </c:spPr>
      </c:pivotFmt>
      <c:pivotFmt>
        <c:idx val="97"/>
        <c:spPr>
          <a:solidFill>
            <a:srgbClr val="4A90E2"/>
          </a:solidFill>
          <a:ln>
            <a:noFill/>
          </a:ln>
          <a:effectLst/>
        </c:spPr>
      </c:pivotFmt>
      <c:pivotFmt>
        <c:idx val="98"/>
        <c:spPr>
          <a:solidFill>
            <a:srgbClr val="4A90E2"/>
          </a:solidFill>
          <a:ln>
            <a:noFill/>
          </a:ln>
          <a:effectLst/>
        </c:spPr>
      </c:pivotFmt>
      <c:pivotFmt>
        <c:idx val="99"/>
        <c:spPr>
          <a:solidFill>
            <a:srgbClr val="4A90E2"/>
          </a:solidFill>
          <a:ln>
            <a:noFill/>
          </a:ln>
          <a:effectLst/>
        </c:spPr>
      </c:pivotFmt>
      <c:pivotFmt>
        <c:idx val="100"/>
        <c:spPr>
          <a:solidFill>
            <a:srgbClr val="4A90E2"/>
          </a:solidFill>
          <a:ln>
            <a:noFill/>
          </a:ln>
          <a:effectLst/>
        </c:spPr>
      </c:pivotFmt>
      <c:pivotFmt>
        <c:idx val="101"/>
        <c:spPr>
          <a:solidFill>
            <a:srgbClr val="4A90E2"/>
          </a:solidFill>
          <a:ln>
            <a:noFill/>
          </a:ln>
          <a:effectLst/>
        </c:spPr>
      </c:pivotFmt>
      <c:pivotFmt>
        <c:idx val="102"/>
        <c:spPr>
          <a:solidFill>
            <a:srgbClr val="4A90E2"/>
          </a:solidFill>
          <a:ln>
            <a:noFill/>
          </a:ln>
          <a:effectLst/>
        </c:spPr>
      </c:pivotFmt>
      <c:pivotFmt>
        <c:idx val="103"/>
        <c:spPr>
          <a:solidFill>
            <a:srgbClr val="4FE4C2"/>
          </a:solidFill>
          <a:ln>
            <a:noFill/>
          </a:ln>
          <a:effectLst/>
        </c:spPr>
        <c:marker>
          <c:symbol val="none"/>
        </c:marker>
      </c:pivotFmt>
      <c:pivotFmt>
        <c:idx val="104"/>
        <c:spPr>
          <a:solidFill>
            <a:srgbClr val="EA5A5A"/>
          </a:solidFill>
          <a:ln>
            <a:noFill/>
          </a:ln>
          <a:effectLst/>
        </c:spPr>
      </c:pivotFmt>
      <c:pivotFmt>
        <c:idx val="105"/>
        <c:spPr>
          <a:solidFill>
            <a:srgbClr val="EA5A5A"/>
          </a:solidFill>
          <a:ln>
            <a:noFill/>
          </a:ln>
          <a:effectLst/>
        </c:spPr>
      </c:pivotFmt>
      <c:pivotFmt>
        <c:idx val="106"/>
        <c:spPr>
          <a:solidFill>
            <a:srgbClr val="EA5A5A"/>
          </a:solidFill>
          <a:ln>
            <a:noFill/>
          </a:ln>
          <a:effectLst/>
        </c:spPr>
      </c:pivotFmt>
      <c:pivotFmt>
        <c:idx val="107"/>
        <c:spPr>
          <a:solidFill>
            <a:srgbClr val="EA5A5A"/>
          </a:solidFill>
          <a:ln>
            <a:noFill/>
          </a:ln>
          <a:effectLst/>
        </c:spPr>
      </c:pivotFmt>
      <c:pivotFmt>
        <c:idx val="108"/>
        <c:spPr>
          <a:solidFill>
            <a:srgbClr val="EA5A5A"/>
          </a:solidFill>
          <a:ln>
            <a:noFill/>
          </a:ln>
          <a:effectLst/>
        </c:spPr>
      </c:pivotFmt>
      <c:pivotFmt>
        <c:idx val="109"/>
        <c:spPr>
          <a:solidFill>
            <a:srgbClr val="EA5A5A"/>
          </a:solidFill>
          <a:ln>
            <a:noFill/>
          </a:ln>
          <a:effectLst/>
        </c:spPr>
      </c:pivotFmt>
      <c:pivotFmt>
        <c:idx val="110"/>
        <c:spPr>
          <a:solidFill>
            <a:srgbClr val="EA5A5A"/>
          </a:solidFill>
          <a:ln>
            <a:noFill/>
          </a:ln>
          <a:effectLst/>
        </c:spPr>
      </c:pivotFmt>
      <c:pivotFmt>
        <c:idx val="111"/>
        <c:spPr>
          <a:solidFill>
            <a:srgbClr val="EA5A5A"/>
          </a:solidFill>
          <a:ln>
            <a:noFill/>
          </a:ln>
          <a:effectLst/>
        </c:spPr>
      </c:pivotFmt>
      <c:pivotFmt>
        <c:idx val="112"/>
        <c:spPr>
          <a:solidFill>
            <a:srgbClr val="EA5A5A"/>
          </a:solidFill>
          <a:ln>
            <a:noFill/>
          </a:ln>
          <a:effectLst/>
        </c:spPr>
      </c:pivotFmt>
      <c:pivotFmt>
        <c:idx val="113"/>
        <c:spPr>
          <a:solidFill>
            <a:srgbClr val="EA5A5A"/>
          </a:solidFill>
          <a:ln>
            <a:noFill/>
          </a:ln>
          <a:effectLst/>
        </c:spPr>
      </c:pivotFmt>
      <c:pivotFmt>
        <c:idx val="114"/>
        <c:spPr>
          <a:solidFill>
            <a:srgbClr val="EA5A5A"/>
          </a:solidFill>
          <a:ln>
            <a:noFill/>
          </a:ln>
          <a:effectLst/>
        </c:spPr>
      </c:pivotFmt>
      <c:pivotFmt>
        <c:idx val="115"/>
        <c:spPr>
          <a:solidFill>
            <a:srgbClr val="4A90E2"/>
          </a:solidFill>
          <a:ln>
            <a:noFill/>
          </a:ln>
          <a:effectLst/>
        </c:spPr>
      </c:pivotFmt>
      <c:pivotFmt>
        <c:idx val="116"/>
        <c:spPr>
          <a:solidFill>
            <a:srgbClr val="4A90E2"/>
          </a:solidFill>
          <a:ln>
            <a:noFill/>
          </a:ln>
          <a:effectLst/>
        </c:spPr>
      </c:pivotFmt>
      <c:pivotFmt>
        <c:idx val="117"/>
        <c:spPr>
          <a:solidFill>
            <a:srgbClr val="4A90E2"/>
          </a:solidFill>
          <a:ln>
            <a:noFill/>
          </a:ln>
          <a:effectLst/>
        </c:spPr>
      </c:pivotFmt>
      <c:pivotFmt>
        <c:idx val="118"/>
        <c:spPr>
          <a:solidFill>
            <a:srgbClr val="4A90E2"/>
          </a:solidFill>
          <a:ln>
            <a:noFill/>
          </a:ln>
          <a:effectLst/>
        </c:spPr>
      </c:pivotFmt>
      <c:pivotFmt>
        <c:idx val="119"/>
        <c:spPr>
          <a:solidFill>
            <a:srgbClr val="4A90E2"/>
          </a:solidFill>
          <a:ln>
            <a:noFill/>
          </a:ln>
          <a:effectLst/>
        </c:spPr>
      </c:pivotFmt>
      <c:pivotFmt>
        <c:idx val="120"/>
        <c:spPr>
          <a:solidFill>
            <a:srgbClr val="4A90E2"/>
          </a:solidFill>
          <a:ln>
            <a:noFill/>
          </a:ln>
          <a:effectLst/>
        </c:spPr>
      </c:pivotFmt>
      <c:pivotFmt>
        <c:idx val="121"/>
        <c:spPr>
          <a:solidFill>
            <a:srgbClr val="4A90E2"/>
          </a:solidFill>
          <a:ln>
            <a:noFill/>
          </a:ln>
          <a:effectLst/>
        </c:spPr>
      </c:pivotFmt>
      <c:pivotFmt>
        <c:idx val="122"/>
        <c:spPr>
          <a:solidFill>
            <a:srgbClr val="4A90E2"/>
          </a:solidFill>
          <a:ln>
            <a:noFill/>
          </a:ln>
          <a:effectLst/>
        </c:spPr>
      </c:pivotFmt>
      <c:pivotFmt>
        <c:idx val="123"/>
        <c:spPr>
          <a:solidFill>
            <a:srgbClr val="4A90E2"/>
          </a:solidFill>
          <a:ln>
            <a:noFill/>
          </a:ln>
          <a:effectLst/>
        </c:spPr>
      </c:pivotFmt>
      <c:pivotFmt>
        <c:idx val="124"/>
        <c:spPr>
          <a:solidFill>
            <a:srgbClr val="4A90E2"/>
          </a:solidFill>
          <a:ln>
            <a:noFill/>
          </a:ln>
          <a:effectLst/>
        </c:spPr>
      </c:pivotFmt>
      <c:pivotFmt>
        <c:idx val="125"/>
        <c:spPr>
          <a:solidFill>
            <a:srgbClr val="4A90E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7.8831196825034547E-2"/>
          <c:y val="1.6030701361282439E-2"/>
          <c:w val="0.91150696742617321"/>
          <c:h val="0.67434016847231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4FE4C2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2C-46F6-A878-433E26A61D07}"/>
              </c:ext>
            </c:extLst>
          </c:dPt>
          <c:dPt>
            <c:idx val="12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2C-46F6-A878-433E26A61D07}"/>
              </c:ext>
            </c:extLst>
          </c:dPt>
          <c:dPt>
            <c:idx val="13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2C-46F6-A878-433E26A61D07}"/>
              </c:ext>
            </c:extLst>
          </c:dPt>
          <c:dPt>
            <c:idx val="14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2C-46F6-A878-433E26A61D07}"/>
              </c:ext>
            </c:extLst>
          </c:dPt>
          <c:dPt>
            <c:idx val="15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12C-46F6-A878-433E26A61D07}"/>
              </c:ext>
            </c:extLst>
          </c:dPt>
          <c:dPt>
            <c:idx val="16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12C-46F6-A878-433E26A61D07}"/>
              </c:ext>
            </c:extLst>
          </c:dPt>
          <c:dPt>
            <c:idx val="17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12C-46F6-A878-433E26A61D07}"/>
              </c:ext>
            </c:extLst>
          </c:dPt>
          <c:dPt>
            <c:idx val="18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12C-46F6-A878-433E26A61D07}"/>
              </c:ext>
            </c:extLst>
          </c:dPt>
          <c:dPt>
            <c:idx val="19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12C-46F6-A878-433E26A61D07}"/>
              </c:ext>
            </c:extLst>
          </c:dPt>
          <c:dPt>
            <c:idx val="20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12C-46F6-A878-433E26A61D07}"/>
              </c:ext>
            </c:extLst>
          </c:dPt>
          <c:dPt>
            <c:idx val="21"/>
            <c:invertIfNegative val="0"/>
            <c:bubble3D val="0"/>
            <c:spPr>
              <a:solidFill>
                <a:srgbClr val="EA5A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12C-46F6-A878-433E26A61D07}"/>
              </c:ext>
            </c:extLst>
          </c:dPt>
          <c:dPt>
            <c:idx val="22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812C-46F6-A878-433E26A61D07}"/>
              </c:ext>
            </c:extLst>
          </c:dPt>
          <c:dPt>
            <c:idx val="23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812C-46F6-A878-433E26A61D07}"/>
              </c:ext>
            </c:extLst>
          </c:dPt>
          <c:dPt>
            <c:idx val="24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12C-46F6-A878-433E26A61D07}"/>
              </c:ext>
            </c:extLst>
          </c:dPt>
          <c:dPt>
            <c:idx val="25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12C-46F6-A878-433E26A61D07}"/>
              </c:ext>
            </c:extLst>
          </c:dPt>
          <c:dPt>
            <c:idx val="26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12C-46F6-A878-433E26A61D07}"/>
              </c:ext>
            </c:extLst>
          </c:dPt>
          <c:dPt>
            <c:idx val="27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812C-46F6-A878-433E26A61D07}"/>
              </c:ext>
            </c:extLst>
          </c:dPt>
          <c:dPt>
            <c:idx val="28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812C-46F6-A878-433E26A61D07}"/>
              </c:ext>
            </c:extLst>
          </c:dPt>
          <c:dPt>
            <c:idx val="29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812C-46F6-A878-433E26A61D07}"/>
              </c:ext>
            </c:extLst>
          </c:dPt>
          <c:dPt>
            <c:idx val="30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812C-46F6-A878-433E26A61D07}"/>
              </c:ext>
            </c:extLst>
          </c:dPt>
          <c:dPt>
            <c:idx val="31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812C-46F6-A878-433E26A61D07}"/>
              </c:ext>
            </c:extLst>
          </c:dPt>
          <c:dPt>
            <c:idx val="32"/>
            <c:invertIfNegative val="0"/>
            <c:bubble3D val="0"/>
            <c:spPr>
              <a:solidFill>
                <a:srgbClr val="4A90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812C-46F6-A878-433E26A61D07}"/>
              </c:ext>
            </c:extLst>
          </c:dPt>
          <c:cat>
            <c:multiLvlStrRef>
              <c:f>Sheet2!$A$4:$A$40</c:f>
              <c:multiLvlStrCache>
                <c:ptCount val="33"/>
                <c:lvl>
                  <c:pt idx="0">
                    <c:v>Supervised ML</c:v>
                  </c:pt>
                  <c:pt idx="1">
                    <c:v>Unsupervised ML</c:v>
                  </c:pt>
                  <c:pt idx="2">
                    <c:v>Time Series</c:v>
                  </c:pt>
                  <c:pt idx="3">
                    <c:v>NLP </c:v>
                  </c:pt>
                  <c:pt idx="4">
                    <c:v>Outlier detection</c:v>
                  </c:pt>
                  <c:pt idx="5">
                    <c:v>Computer Vision</c:v>
                  </c:pt>
                  <c:pt idx="6">
                    <c:v>Recommend Engines</c:v>
                  </c:pt>
                  <c:pt idx="7">
                    <c:v>Survival Analysis</c:v>
                  </c:pt>
                  <c:pt idx="8">
                    <c:v>Reinforcement learning</c:v>
                  </c:pt>
                  <c:pt idx="9">
                    <c:v>Adversarial Learning</c:v>
                  </c:pt>
                  <c:pt idx="10">
                    <c:v>Speech Recognition</c:v>
                  </c:pt>
                  <c:pt idx="11">
                    <c:v>Python</c:v>
                  </c:pt>
                  <c:pt idx="12">
                    <c:v>SQL</c:v>
                  </c:pt>
                  <c:pt idx="13">
                    <c:v>R</c:v>
                  </c:pt>
                  <c:pt idx="14">
                    <c:v>Jupyter</c:v>
                  </c:pt>
                  <c:pt idx="15">
                    <c:v>Unix</c:v>
                  </c:pt>
                  <c:pt idx="16">
                    <c:v>TensorFlow</c:v>
                  </c:pt>
                  <c:pt idx="17">
                    <c:v>AWS</c:v>
                  </c:pt>
                  <c:pt idx="18">
                    <c:v>Tableau</c:v>
                  </c:pt>
                  <c:pt idx="19">
                    <c:v>NoSQL</c:v>
                  </c:pt>
                  <c:pt idx="20">
                    <c:v>Java</c:v>
                  </c:pt>
                  <c:pt idx="21">
                    <c:v>Spark</c:v>
                  </c:pt>
                  <c:pt idx="22">
                    <c:v>Cross-Validation</c:v>
                  </c:pt>
                  <c:pt idx="23">
                    <c:v>LogisticRegression</c:v>
                  </c:pt>
                  <c:pt idx="24">
                    <c:v>DecisionTrees</c:v>
                  </c:pt>
                  <c:pt idx="25">
                    <c:v>RandomForests</c:v>
                  </c:pt>
                  <c:pt idx="26">
                    <c:v>TimeSeriesAnalysis</c:v>
                  </c:pt>
                  <c:pt idx="27">
                    <c:v>NeuralNetworks</c:v>
                  </c:pt>
                  <c:pt idx="28">
                    <c:v>PCA</c:v>
                  </c:pt>
                  <c:pt idx="29">
                    <c:v>TextAnalysis</c:v>
                  </c:pt>
                  <c:pt idx="30">
                    <c:v>KNN</c:v>
                  </c:pt>
                  <c:pt idx="31">
                    <c:v>EnsembleMethods</c:v>
                  </c:pt>
                  <c:pt idx="32">
                    <c:v>NLP</c:v>
                  </c:pt>
                </c:lvl>
                <c:lvl>
                  <c:pt idx="0">
                    <c:v>Top Skills</c:v>
                  </c:pt>
                  <c:pt idx="11">
                    <c:v>Relevant Tools</c:v>
                  </c:pt>
                  <c:pt idx="22">
                    <c:v>Common Methods</c:v>
                  </c:pt>
                </c:lvl>
              </c:multiLvlStrCache>
            </c:multiLvlStrRef>
          </c:cat>
          <c:val>
            <c:numRef>
              <c:f>Sheet2!$B$4:$B$40</c:f>
              <c:numCache>
                <c:formatCode>0</c:formatCode>
                <c:ptCount val="33"/>
                <c:pt idx="0">
                  <c:v>26.398426669245893</c:v>
                </c:pt>
                <c:pt idx="1">
                  <c:v>14.150304671631686</c:v>
                </c:pt>
                <c:pt idx="2">
                  <c:v>13.70216332978689</c:v>
                </c:pt>
                <c:pt idx="3">
                  <c:v>10.197633555791985</c:v>
                </c:pt>
                <c:pt idx="4">
                  <c:v>8.4502047264403384</c:v>
                </c:pt>
                <c:pt idx="5">
                  <c:v>8.266434535899668</c:v>
                </c:pt>
                <c:pt idx="6">
                  <c:v>7.4314085823903016</c:v>
                </c:pt>
                <c:pt idx="7">
                  <c:v>4.2331624592965147</c:v>
                </c:pt>
                <c:pt idx="8">
                  <c:v>3.4626172743979113</c:v>
                </c:pt>
                <c:pt idx="9">
                  <c:v>1.9344230583228552</c:v>
                </c:pt>
                <c:pt idx="10">
                  <c:v>1.7732211367959507</c:v>
                </c:pt>
                <c:pt idx="11">
                  <c:v>58.964549859729601</c:v>
                </c:pt>
                <c:pt idx="12">
                  <c:v>41.520020402958401</c:v>
                </c:pt>
                <c:pt idx="13">
                  <c:v>38.727365467992797</c:v>
                </c:pt>
                <c:pt idx="14">
                  <c:v>27.773527161438398</c:v>
                </c:pt>
                <c:pt idx="15">
                  <c:v>18.0438663606222</c:v>
                </c:pt>
                <c:pt idx="16">
                  <c:v>13.6699821474113</c:v>
                </c:pt>
                <c:pt idx="17">
                  <c:v>12.9048712063249</c:v>
                </c:pt>
                <c:pt idx="18">
                  <c:v>9.6276460086712508</c:v>
                </c:pt>
                <c:pt idx="19">
                  <c:v>9.2195868400918108</c:v>
                </c:pt>
                <c:pt idx="20">
                  <c:v>8.9645498597296598</c:v>
                </c:pt>
                <c:pt idx="21">
                  <c:v>8.6074980872226394</c:v>
                </c:pt>
                <c:pt idx="22">
                  <c:v>59.248322147651002</c:v>
                </c:pt>
                <c:pt idx="23">
                  <c:v>39.771812080536897</c:v>
                </c:pt>
                <c:pt idx="24">
                  <c:v>37.020134228187899</c:v>
                </c:pt>
                <c:pt idx="25">
                  <c:v>29.167785234899299</c:v>
                </c:pt>
                <c:pt idx="26">
                  <c:v>27.932885906040202</c:v>
                </c:pt>
                <c:pt idx="27">
                  <c:v>27.1006711409395</c:v>
                </c:pt>
                <c:pt idx="28">
                  <c:v>23.234899328859001</c:v>
                </c:pt>
                <c:pt idx="29">
                  <c:v>21.744966442953</c:v>
                </c:pt>
                <c:pt idx="30">
                  <c:v>19.906040268456302</c:v>
                </c:pt>
                <c:pt idx="31">
                  <c:v>18.134228187919401</c:v>
                </c:pt>
                <c:pt idx="32">
                  <c:v>17.020134228187899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812C-46F6-A878-433E26A6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642164488"/>
        <c:axId val="642158256"/>
      </c:barChart>
      <c:catAx>
        <c:axId val="642164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158256"/>
        <c:crosses val="autoZero"/>
        <c:auto val="1"/>
        <c:lblAlgn val="ctr"/>
        <c:lblOffset val="0"/>
        <c:noMultiLvlLbl val="0"/>
      </c:catAx>
      <c:valAx>
        <c:axId val="642158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Share of Respondents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164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216681248177307E-2"/>
          <c:y val="1.7070151755620915E-2"/>
          <c:w val="0.94665559332128646"/>
          <c:h val="0.516448503885471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Sheet1!$X$1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EA5A5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UC Berkeley</c:v>
                </c:pt>
                <c:pt idx="1">
                  <c:v>Ryerson University</c:v>
                </c:pt>
                <c:pt idx="2">
                  <c:v>MIT </c:v>
                </c:pt>
                <c:pt idx="3">
                  <c:v>Columbia</c:v>
                </c:pt>
                <c:pt idx="4">
                  <c:v>UCU</c:v>
                </c:pt>
                <c:pt idx="5">
                  <c:v>University of Illinois via Coursera</c:v>
                </c:pt>
                <c:pt idx="6">
                  <c:v>Northeastern </c:v>
                </c:pt>
                <c:pt idx="7">
                  <c:v>University of British Colimbia</c:v>
                </c:pt>
                <c:pt idx="8">
                  <c:v>Queens University</c:v>
                </c:pt>
                <c:pt idx="9">
                  <c:v>Northwestern</c:v>
                </c:pt>
                <c:pt idx="10">
                  <c:v>University of Toronto</c:v>
                </c:pt>
                <c:pt idx="11">
                  <c:v>NYU</c:v>
                </c:pt>
                <c:pt idx="12">
                  <c:v>Johns Hopkins via Coursera</c:v>
                </c:pt>
                <c:pt idx="13">
                  <c:v>University of Western Ontatio</c:v>
                </c:pt>
                <c:pt idx="14">
                  <c:v>University of Michigan via Coursera</c:v>
                </c:pt>
                <c:pt idx="15">
                  <c:v>University of Colorado via Coursera</c:v>
                </c:pt>
                <c:pt idx="16">
                  <c:v>University of Waterloo</c:v>
                </c:pt>
                <c:pt idx="17">
                  <c:v>Rice Univeersity via Coursera</c:v>
                </c:pt>
                <c:pt idx="18">
                  <c:v>Johns Hopkins via Coursera</c:v>
                </c:pt>
                <c:pt idx="19">
                  <c:v>Pricewaterhousecoppers</c:v>
                </c:pt>
              </c:strCache>
            </c:strRef>
          </c:cat>
          <c:val>
            <c:numRef>
              <c:f>Sheet1!$X$2:$X$21</c:f>
              <c:numCache>
                <c:formatCode>General</c:formatCode>
                <c:ptCount val="20"/>
                <c:pt idx="0">
                  <c:v>6.55</c:v>
                </c:pt>
                <c:pt idx="1">
                  <c:v>6.2499999999999991</c:v>
                </c:pt>
                <c:pt idx="2">
                  <c:v>6</c:v>
                </c:pt>
                <c:pt idx="3">
                  <c:v>5.9499999999999993</c:v>
                </c:pt>
                <c:pt idx="4">
                  <c:v>5.75</c:v>
                </c:pt>
                <c:pt idx="5">
                  <c:v>5.6499999999999995</c:v>
                </c:pt>
                <c:pt idx="6">
                  <c:v>5.6499999999999995</c:v>
                </c:pt>
                <c:pt idx="7">
                  <c:v>5.6499999999999986</c:v>
                </c:pt>
                <c:pt idx="8">
                  <c:v>4.9999999999999991</c:v>
                </c:pt>
                <c:pt idx="9">
                  <c:v>4.9499999999999984</c:v>
                </c:pt>
                <c:pt idx="10">
                  <c:v>4.7999999999999989</c:v>
                </c:pt>
                <c:pt idx="11">
                  <c:v>4.3999999999999995</c:v>
                </c:pt>
                <c:pt idx="12">
                  <c:v>4.05</c:v>
                </c:pt>
                <c:pt idx="13">
                  <c:v>3.55</c:v>
                </c:pt>
                <c:pt idx="14">
                  <c:v>3.0999999999999996</c:v>
                </c:pt>
                <c:pt idx="15">
                  <c:v>1.1500000000000001</c:v>
                </c:pt>
                <c:pt idx="16">
                  <c:v>1</c:v>
                </c:pt>
                <c:pt idx="17">
                  <c:v>0.75</c:v>
                </c:pt>
                <c:pt idx="18">
                  <c:v>0.49999999999999994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2-49A0-8CA6-A994185F0D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14018800"/>
        <c:axId val="614019784"/>
      </c:barChart>
      <c:catAx>
        <c:axId val="61401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019784"/>
        <c:crosses val="autoZero"/>
        <c:auto val="1"/>
        <c:lblAlgn val="ctr"/>
        <c:lblOffset val="100"/>
        <c:noMultiLvlLbl val="0"/>
      </c:catAx>
      <c:valAx>
        <c:axId val="6140197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01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118061-5001-4684-8005-26DFBD1137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B7A02-3662-4028-A1BC-C6CF04A1D3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276C6-64F7-40AB-A8AB-214B9DA34043}" type="datetimeFigureOut">
              <a:rPr lang="en-US" smtClean="0"/>
              <a:t>03/22/18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379DD-AA05-4C8B-BADD-228BD3A656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6D476-0789-4DDC-9316-68CA3843C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AA5AD-D317-4EA2-AB8B-4D127C3E3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51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6F572-AE0E-42C0-99D7-4DDDCD730DAA}" type="datetimeFigureOut">
              <a:rPr lang="en-US" smtClean="0"/>
              <a:t>03/22/18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19B88-1DB2-490F-9DD4-E8144341D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A542FC-F8BC-4826-9B06-1AEC5E23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09103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1B30EAF-E72E-4AB9-9FD0-1A4C1D2599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9695F-F1C7-094E-9734-2F3774E25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25665" b="13446"/>
          <a:stretch/>
        </p:blipFill>
        <p:spPr>
          <a:xfrm>
            <a:off x="2504503" y="2905418"/>
            <a:ext cx="6639497" cy="395258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04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D76FDA-4B4D-4614-AF25-ABDD3C67114F}"/>
              </a:ext>
            </a:extLst>
          </p:cNvPr>
          <p:cNvGrpSpPr/>
          <p:nvPr userDrawn="1"/>
        </p:nvGrpSpPr>
        <p:grpSpPr>
          <a:xfrm>
            <a:off x="0" y="6355080"/>
            <a:ext cx="9155014" cy="512063"/>
            <a:chOff x="0" y="5743299"/>
            <a:chExt cx="9155014" cy="4541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24B9F6-6703-434B-B84C-02432E127BE2}"/>
                </a:ext>
              </a:extLst>
            </p:cNvPr>
            <p:cNvSpPr/>
            <p:nvPr/>
          </p:nvSpPr>
          <p:spPr>
            <a:xfrm>
              <a:off x="2560320" y="5743299"/>
              <a:ext cx="1300480" cy="449942"/>
            </a:xfrm>
            <a:prstGeom prst="rect">
              <a:avLst/>
            </a:prstGeom>
            <a:solidFill>
              <a:srgbClr val="F49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837A5D-6180-4E25-8F86-BA7E26AB2244}"/>
                </a:ext>
              </a:extLst>
            </p:cNvPr>
            <p:cNvSpPr/>
            <p:nvPr/>
          </p:nvSpPr>
          <p:spPr>
            <a:xfrm>
              <a:off x="1335314" y="5743299"/>
              <a:ext cx="1225006" cy="449942"/>
            </a:xfrm>
            <a:prstGeom prst="rect">
              <a:avLst/>
            </a:prstGeom>
            <a:solidFill>
              <a:srgbClr val="69C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571435-7605-4EB9-8339-726EAB594C88}"/>
                </a:ext>
              </a:extLst>
            </p:cNvPr>
            <p:cNvSpPr/>
            <p:nvPr/>
          </p:nvSpPr>
          <p:spPr>
            <a:xfrm>
              <a:off x="0" y="5743299"/>
              <a:ext cx="165860" cy="449942"/>
            </a:xfrm>
            <a:prstGeom prst="rect">
              <a:avLst/>
            </a:prstGeom>
            <a:solidFill>
              <a:srgbClr val="8434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5CD43-8B99-4FC0-B97D-E1FF19B823F7}"/>
                </a:ext>
              </a:extLst>
            </p:cNvPr>
            <p:cNvSpPr/>
            <p:nvPr/>
          </p:nvSpPr>
          <p:spPr>
            <a:xfrm>
              <a:off x="6592090" y="5743299"/>
              <a:ext cx="1361440" cy="449942"/>
            </a:xfrm>
            <a:prstGeom prst="rect">
              <a:avLst/>
            </a:prstGeom>
            <a:solidFill>
              <a:srgbClr val="3E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E64079-0E39-43A2-9E78-055581E9A082}"/>
                </a:ext>
              </a:extLst>
            </p:cNvPr>
            <p:cNvSpPr/>
            <p:nvPr/>
          </p:nvSpPr>
          <p:spPr>
            <a:xfrm>
              <a:off x="5176462" y="5743299"/>
              <a:ext cx="1408854" cy="449942"/>
            </a:xfrm>
            <a:prstGeom prst="rect">
              <a:avLst/>
            </a:prstGeom>
            <a:solidFill>
              <a:srgbClr val="BD4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45B4D7-CD6F-4028-9062-4980B80C471D}"/>
                </a:ext>
              </a:extLst>
            </p:cNvPr>
            <p:cNvSpPr/>
            <p:nvPr/>
          </p:nvSpPr>
          <p:spPr>
            <a:xfrm>
              <a:off x="145894" y="5743299"/>
              <a:ext cx="1201282" cy="449942"/>
            </a:xfrm>
            <a:prstGeom prst="rect">
              <a:avLst/>
            </a:prstGeom>
            <a:solidFill>
              <a:srgbClr val="46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217D66-CC0E-44E3-B72C-A6ABF662DA14}"/>
                </a:ext>
              </a:extLst>
            </p:cNvPr>
            <p:cNvSpPr/>
            <p:nvPr/>
          </p:nvSpPr>
          <p:spPr>
            <a:xfrm>
              <a:off x="3836043" y="5743299"/>
              <a:ext cx="1354667" cy="449942"/>
            </a:xfrm>
            <a:prstGeom prst="rect">
              <a:avLst/>
            </a:prstGeom>
            <a:solidFill>
              <a:srgbClr val="4CA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DB6A-6182-4174-AE8D-642A73801CF9}"/>
                </a:ext>
              </a:extLst>
            </p:cNvPr>
            <p:cNvSpPr/>
            <p:nvPr/>
          </p:nvSpPr>
          <p:spPr>
            <a:xfrm>
              <a:off x="7955772" y="5747459"/>
              <a:ext cx="1199242" cy="449942"/>
            </a:xfrm>
            <a:prstGeom prst="rect">
              <a:avLst/>
            </a:prstGeom>
            <a:solidFill>
              <a:srgbClr val="CFE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13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A542FC-F8BC-4826-9B06-1AEC5E23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09103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E1B30EAF-E72E-4AB9-9FD0-1A4C1D2599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9695F-F1C7-094E-9734-2F3774E25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25665" b="13446"/>
          <a:stretch/>
        </p:blipFill>
        <p:spPr>
          <a:xfrm>
            <a:off x="2504503" y="2905418"/>
            <a:ext cx="6639497" cy="395258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04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961593"/>
            <a:ext cx="7886700" cy="2852737"/>
          </a:xfrm>
        </p:spPr>
        <p:txBody>
          <a:bodyPr anchor="b"/>
          <a:lstStyle>
            <a:lvl1pPr>
              <a:defRPr sz="6000">
                <a:solidFill>
                  <a:srgbClr val="3EAE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3179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37EE20-45B7-4350-80C6-E160A605ADE2}"/>
              </a:ext>
            </a:extLst>
          </p:cNvPr>
          <p:cNvGrpSpPr/>
          <p:nvPr userDrawn="1"/>
        </p:nvGrpSpPr>
        <p:grpSpPr>
          <a:xfrm>
            <a:off x="0" y="6350624"/>
            <a:ext cx="9145870" cy="507373"/>
            <a:chOff x="0" y="5739349"/>
            <a:chExt cx="9145870" cy="4499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EA285D-5015-4C8A-B541-247D09FF7A6F}"/>
                </a:ext>
              </a:extLst>
            </p:cNvPr>
            <p:cNvSpPr/>
            <p:nvPr/>
          </p:nvSpPr>
          <p:spPr>
            <a:xfrm>
              <a:off x="2560320" y="5739350"/>
              <a:ext cx="1300480" cy="449942"/>
            </a:xfrm>
            <a:prstGeom prst="rect">
              <a:avLst/>
            </a:prstGeom>
            <a:solidFill>
              <a:srgbClr val="F49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8080B-804A-4361-889C-DED25F4DC477}"/>
                </a:ext>
              </a:extLst>
            </p:cNvPr>
            <p:cNvSpPr/>
            <p:nvPr/>
          </p:nvSpPr>
          <p:spPr>
            <a:xfrm>
              <a:off x="1335314" y="5739350"/>
              <a:ext cx="1225006" cy="449942"/>
            </a:xfrm>
            <a:prstGeom prst="rect">
              <a:avLst/>
            </a:prstGeom>
            <a:solidFill>
              <a:srgbClr val="69C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89092F-E6F9-41C1-99D4-BCDDCCEDF3C5}"/>
                </a:ext>
              </a:extLst>
            </p:cNvPr>
            <p:cNvSpPr/>
            <p:nvPr/>
          </p:nvSpPr>
          <p:spPr>
            <a:xfrm>
              <a:off x="0" y="5739350"/>
              <a:ext cx="165860" cy="449942"/>
            </a:xfrm>
            <a:prstGeom prst="rect">
              <a:avLst/>
            </a:prstGeom>
            <a:solidFill>
              <a:srgbClr val="8434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E4D45E-2460-4F4F-8048-8171088D2B1D}"/>
                </a:ext>
              </a:extLst>
            </p:cNvPr>
            <p:cNvSpPr/>
            <p:nvPr/>
          </p:nvSpPr>
          <p:spPr>
            <a:xfrm>
              <a:off x="6582946" y="5739350"/>
              <a:ext cx="1361440" cy="449942"/>
            </a:xfrm>
            <a:prstGeom prst="rect">
              <a:avLst/>
            </a:prstGeom>
            <a:solidFill>
              <a:srgbClr val="3E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AF5F29-28C7-4071-9AEF-5F2CFE5D705C}"/>
                </a:ext>
              </a:extLst>
            </p:cNvPr>
            <p:cNvSpPr/>
            <p:nvPr/>
          </p:nvSpPr>
          <p:spPr>
            <a:xfrm>
              <a:off x="5176462" y="5739350"/>
              <a:ext cx="1408854" cy="449942"/>
            </a:xfrm>
            <a:prstGeom prst="rect">
              <a:avLst/>
            </a:prstGeom>
            <a:solidFill>
              <a:srgbClr val="BD4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845F22-8EB0-44CF-BC4C-BA58EDABB87A}"/>
                </a:ext>
              </a:extLst>
            </p:cNvPr>
            <p:cNvSpPr/>
            <p:nvPr/>
          </p:nvSpPr>
          <p:spPr>
            <a:xfrm>
              <a:off x="145894" y="5739350"/>
              <a:ext cx="1201282" cy="449942"/>
            </a:xfrm>
            <a:prstGeom prst="rect">
              <a:avLst/>
            </a:prstGeom>
            <a:solidFill>
              <a:srgbClr val="46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E8E5DC-B478-4E00-9499-1F64B6940AA5}"/>
                </a:ext>
              </a:extLst>
            </p:cNvPr>
            <p:cNvSpPr/>
            <p:nvPr/>
          </p:nvSpPr>
          <p:spPr>
            <a:xfrm>
              <a:off x="3836043" y="5739350"/>
              <a:ext cx="1354667" cy="449942"/>
            </a:xfrm>
            <a:prstGeom prst="rect">
              <a:avLst/>
            </a:prstGeom>
            <a:solidFill>
              <a:srgbClr val="4CA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9CE828-2182-480A-BF52-6ECBB8BD00D4}"/>
                </a:ext>
              </a:extLst>
            </p:cNvPr>
            <p:cNvSpPr/>
            <p:nvPr/>
          </p:nvSpPr>
          <p:spPr>
            <a:xfrm>
              <a:off x="7946628" y="5739349"/>
              <a:ext cx="1199242" cy="449942"/>
            </a:xfrm>
            <a:prstGeom prst="rect">
              <a:avLst/>
            </a:prstGeom>
            <a:solidFill>
              <a:srgbClr val="CFE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13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400" kern="1200" smtClean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9DD3A4-9A34-47D2-907D-E1BD2340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409104"/>
            <a:ext cx="5486400" cy="365125"/>
          </a:xfrm>
        </p:spPr>
        <p:txBody>
          <a:bodyPr/>
          <a:lstStyle>
            <a:lvl1pPr>
              <a:defRPr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algn="l"/>
            <a:r>
              <a:rPr lang="en-US" dirty="0"/>
              <a:t>MIE 1624 - Introduction to Data Science and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02B1AB-F268-4E02-87E8-7365E5B0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09103"/>
            <a:ext cx="20574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E1B30EAF-E72E-4AB9-9FD0-1A4C1D2599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A3A86-2EA0-2C4A-9E43-E356677AF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25665" b="13446"/>
          <a:stretch/>
        </p:blipFill>
        <p:spPr>
          <a:xfrm>
            <a:off x="2504503" y="2905419"/>
            <a:ext cx="6639497" cy="395258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266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lang="en-US" sz="4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2D910-1678-4EB1-AD6C-EC7803DE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09103"/>
            <a:ext cx="20574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E1B30EAF-E72E-4AB9-9FD0-1A4C1D2599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ADE630-1E39-E249-8F8D-9A7A5A95C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1000"/>
          </a:blip>
          <a:srcRect r="25665" b="13446"/>
          <a:stretch/>
        </p:blipFill>
        <p:spPr>
          <a:xfrm>
            <a:off x="2504503" y="2905419"/>
            <a:ext cx="6639497" cy="395258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5815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0532D-0B22-4030-AB21-15425A26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76F9-DD8D-42A3-ADDD-50EE8BC6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MIE 1624 - Introduction to Data Science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05226-9D6D-4D44-A499-F0C22867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E1B30EAF-E72E-4AB9-9FD0-1A4C1D2599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7E3FF-228C-4DAF-9B18-2072AC770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094" y="123092"/>
            <a:ext cx="8931899" cy="45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MIE 1624 - Introduction to Data Science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30EAF-E72E-4AB9-9FD0-1A4C1D259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09" r:id="rId2"/>
    <p:sldLayoutId id="2147483710" r:id="rId3"/>
    <p:sldLayoutId id="2147483711" r:id="rId4"/>
    <p:sldLayoutId id="2147483727" r:id="rId5"/>
    <p:sldLayoutId id="2147483728" r:id="rId6"/>
    <p:sldLayoutId id="2147483720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4A29F-3CE1-41F6-B811-2D1509A9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0EAF-E72E-4AB9-9FD0-1A4C1D2599C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B09F6-203A-49CD-B2BE-0BCEBC559D6F}"/>
              </a:ext>
            </a:extLst>
          </p:cNvPr>
          <p:cNvSpPr txBox="1"/>
          <p:nvPr/>
        </p:nvSpPr>
        <p:spPr>
          <a:xfrm>
            <a:off x="429768" y="5257165"/>
            <a:ext cx="820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Group 6 – MIE 1624 Introduction to Data Science and Analytics</a:t>
            </a:r>
          </a:p>
          <a:p>
            <a:r>
              <a:rPr lang="en-US" sz="2400" b="1" dirty="0"/>
              <a:t>Final Term Project</a:t>
            </a:r>
          </a:p>
        </p:txBody>
      </p:sp>
    </p:spTree>
    <p:extLst>
      <p:ext uri="{BB962C8B-B14F-4D97-AF65-F5344CB8AC3E}">
        <p14:creationId xmlns:p14="http://schemas.microsoft.com/office/powerpoint/2010/main" val="384601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8E07-2F2B-4638-A5D4-DD2B0FF6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Course Curriculum Redesign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E13D-2B8A-4874-891F-310C17C55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Modifying the current course – Introduction to Data Science and Analytics to cater to current demands.</a:t>
            </a:r>
          </a:p>
        </p:txBody>
      </p:sp>
    </p:spTree>
    <p:extLst>
      <p:ext uri="{BB962C8B-B14F-4D97-AF65-F5344CB8AC3E}">
        <p14:creationId xmlns:p14="http://schemas.microsoft.com/office/powerpoint/2010/main" val="312742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719F50-3193-44E8-BAAE-9103A728E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12" y="320535"/>
            <a:ext cx="6583375" cy="6216929"/>
          </a:xfrm>
          <a:solidFill>
            <a:schemeClr val="bg1">
              <a:alpha val="7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2019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A5E2-4586-431D-B552-F06EB8A0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Evaluation of Current Programs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50664-029A-4F54-A287-4114375E8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8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A300C-B35E-4355-9DB8-8DFE35CF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n-lt"/>
              </a:rPr>
              <a:t>Program Evaluation Criteria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4002D-2808-46C8-8FF7-93C8D98B999C}"/>
              </a:ext>
            </a:extLst>
          </p:cNvPr>
          <p:cNvSpPr/>
          <p:nvPr/>
        </p:nvSpPr>
        <p:spPr>
          <a:xfrm>
            <a:off x="628650" y="1825623"/>
            <a:ext cx="2395730" cy="4351338"/>
          </a:xfrm>
          <a:prstGeom prst="rect">
            <a:avLst/>
          </a:prstGeom>
          <a:solidFill>
            <a:srgbClr val="E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Fundamental Courses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7200" dirty="0"/>
              <a:t>25%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23343-456C-4C45-92EF-5FD7FBDB0737}"/>
              </a:ext>
            </a:extLst>
          </p:cNvPr>
          <p:cNvSpPr/>
          <p:nvPr/>
        </p:nvSpPr>
        <p:spPr>
          <a:xfrm>
            <a:off x="3374136" y="1825623"/>
            <a:ext cx="2395730" cy="4351337"/>
          </a:xfrm>
          <a:prstGeom prst="rect">
            <a:avLst/>
          </a:prstGeom>
          <a:solidFill>
            <a:srgbClr val="4A9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Essential Courses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8000" dirty="0"/>
              <a:t>65%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09F4B8-4DF5-4373-A370-9E1876C43007}"/>
              </a:ext>
            </a:extLst>
          </p:cNvPr>
          <p:cNvSpPr/>
          <p:nvPr/>
        </p:nvSpPr>
        <p:spPr>
          <a:xfrm>
            <a:off x="6119622" y="1831590"/>
            <a:ext cx="2395728" cy="4351337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Extra Courses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8000" dirty="0"/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358931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0EEBF-ACDC-4307-A970-95364842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Current Master’s Program Evaluations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360E2E0-4B27-4C44-A977-65C9355B2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1393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93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7B19-D74F-4CEC-A034-A3D8710F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Master of Science – Data Analytics (MSDA)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8DA12-27B0-4A3F-92A8-CAA90D5BA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3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C2B7A-6D17-40DD-BD6D-85705216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n-lt"/>
              </a:rPr>
              <a:t>Program Design - MSDA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0800D9-35B4-46BB-B934-371B8FD81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5" y="1825625"/>
            <a:ext cx="7172689" cy="4351338"/>
          </a:xfrm>
        </p:spPr>
      </p:pic>
    </p:spTree>
    <p:extLst>
      <p:ext uri="{BB962C8B-B14F-4D97-AF65-F5344CB8AC3E}">
        <p14:creationId xmlns:p14="http://schemas.microsoft.com/office/powerpoint/2010/main" val="300419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A6CA-E1B0-4DF1-B182-3FBF4DB5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Master of Business And Management in Analytics and AI (MBAI)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2FEC6-794E-43E3-B172-720945F6F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4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4E02A-B177-4FB3-A19C-F8CF150E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n-lt"/>
              </a:rPr>
              <a:t>Program Design - MBAI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DBCD128-46AA-40EE-B2B9-B30035C82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4" y="1825625"/>
            <a:ext cx="7550851" cy="4351338"/>
          </a:xfrm>
          <a:solidFill>
            <a:schemeClr val="bg1">
              <a:alpha val="6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8258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7B19-D74F-4CEC-A034-A3D8710F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EdTech</a:t>
            </a:r>
            <a:r>
              <a:rPr lang="en-US" b="1" dirty="0">
                <a:latin typeface="+mn-lt"/>
                <a:cs typeface="Calibri Light"/>
              </a:rPr>
              <a:t>: </a:t>
            </a:r>
            <a:r>
              <a:rPr lang="en-US" b="1" dirty="0" err="1">
                <a:latin typeface="+mn-lt"/>
                <a:cs typeface="Calibri Light"/>
              </a:rPr>
              <a:t>D’eXpert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8DA12-27B0-4A3F-92A8-CAA90D5BA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 a Data Scientist in 4 weeks</a:t>
            </a:r>
          </a:p>
        </p:txBody>
      </p:sp>
    </p:spTree>
    <p:extLst>
      <p:ext uri="{BB962C8B-B14F-4D97-AF65-F5344CB8AC3E}">
        <p14:creationId xmlns:p14="http://schemas.microsoft.com/office/powerpoint/2010/main" val="88771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A728-EE03-4A9D-B85E-3D390FAA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37B246-3206-4F7E-BF36-B207C471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Market Glance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Course Curriculum Redesign</a:t>
            </a:r>
          </a:p>
          <a:p>
            <a:r>
              <a:rPr lang="en-US" dirty="0"/>
              <a:t>Evaluation of Existing Programs</a:t>
            </a:r>
          </a:p>
          <a:p>
            <a:r>
              <a:rPr lang="en-US" dirty="0"/>
              <a:t>Master’s Degree Program Design</a:t>
            </a:r>
          </a:p>
          <a:p>
            <a:pPr lvl="1"/>
            <a:r>
              <a:rPr lang="en-US" dirty="0"/>
              <a:t>Master of Data Science and Analytics</a:t>
            </a:r>
          </a:p>
          <a:p>
            <a:pPr lvl="1"/>
            <a:r>
              <a:rPr lang="en-US" dirty="0"/>
              <a:t>Master of Business and Management in Analytics and AI</a:t>
            </a:r>
          </a:p>
          <a:p>
            <a:r>
              <a:rPr lang="en-US" dirty="0"/>
              <a:t>Data Science </a:t>
            </a:r>
            <a:r>
              <a:rPr lang="en-US" dirty="0" err="1"/>
              <a:t>EdTech</a:t>
            </a:r>
            <a:r>
              <a:rPr lang="en-US" dirty="0"/>
              <a:t> Proposal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9FBF9-0D55-43DB-BB75-23A8C38A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0EAF-E72E-4AB9-9FD0-1A4C1D2599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1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expertv2.mov">
            <a:hlinkClick r:id="" action="ppaction://media"/>
            <a:extLst>
              <a:ext uri="{FF2B5EF4-FFF2-40B4-BE49-F238E27FC236}">
                <a16:creationId xmlns:a16="http://schemas.microsoft.com/office/drawing/2014/main" id="{9308CCBD-D537-8D40-84A3-37DF01CF3C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7" y="879573"/>
            <a:ext cx="9142797" cy="5120640"/>
          </a:xfr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BC513F-2B8A-2647-A6F1-AF09DD129611}"/>
              </a:ext>
            </a:extLst>
          </p:cNvPr>
          <p:cNvSpPr/>
          <p:nvPr/>
        </p:nvSpPr>
        <p:spPr>
          <a:xfrm>
            <a:off x="0" y="-94130"/>
            <a:ext cx="9144000" cy="9547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92023-D989-3F4F-826F-B283CD20925F}"/>
              </a:ext>
            </a:extLst>
          </p:cNvPr>
          <p:cNvSpPr/>
          <p:nvPr/>
        </p:nvSpPr>
        <p:spPr>
          <a:xfrm>
            <a:off x="0" y="5981925"/>
            <a:ext cx="9144000" cy="876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6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620A2-E7F5-426F-ADCD-BFF93002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+mn-lt"/>
              </a:rPr>
              <a:t>D’eXpert</a:t>
            </a:r>
            <a:r>
              <a:rPr lang="en-US" sz="3600" b="1" dirty="0">
                <a:latin typeface="+mn-lt"/>
              </a:rPr>
              <a:t> – </a:t>
            </a:r>
            <a:r>
              <a:rPr lang="en-US" sz="2800" b="1" i="1" dirty="0">
                <a:latin typeface="+mn-lt"/>
              </a:rPr>
              <a:t>Be a data scientist in 30 days</a:t>
            </a:r>
            <a:endParaRPr lang="en-US" sz="2200" b="1" i="1" dirty="0">
              <a:latin typeface="+mn-lt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22756868-FB45-EF46-9C32-991A32706D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43" y="2972104"/>
            <a:ext cx="6929167" cy="2964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DFA44-79F0-8F40-8A42-C56A3868B6E2}"/>
              </a:ext>
            </a:extLst>
          </p:cNvPr>
          <p:cNvSpPr txBox="1"/>
          <p:nvPr/>
        </p:nvSpPr>
        <p:spPr>
          <a:xfrm>
            <a:off x="628651" y="1506023"/>
            <a:ext cx="801658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Prepare and further develop careers of data scientists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 skills &amp; Course suggestions</a:t>
            </a:r>
            <a:r>
              <a:rPr lang="en-US">
                <a:cs typeface="Calibri"/>
              </a:rPr>
              <a:t> based on resume analysis system </a:t>
            </a:r>
          </a:p>
          <a:p>
            <a:pPr marL="285750" indent="-285750">
              <a:buFontTx/>
              <a:buChar char="-"/>
            </a:pPr>
            <a:r>
              <a:rPr lang="en-US" dirty="0"/>
              <a:t>Curated courses with special topics for real-world data analytics problems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7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3B3B-5F75-1746-8BE5-1659A19E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96535-E0BF-774F-AFC8-73FE18DA1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6267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2DBD3C-6C39-47F0-8FB7-3F6DFAE2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Job Market Glance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51708-2BD7-4899-BED6-CEE6F05A0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look into the market trends of Data Scientist and Data Analyst Jobs</a:t>
            </a:r>
          </a:p>
        </p:txBody>
      </p:sp>
    </p:spTree>
    <p:extLst>
      <p:ext uri="{BB962C8B-B14F-4D97-AF65-F5344CB8AC3E}">
        <p14:creationId xmlns:p14="http://schemas.microsoft.com/office/powerpoint/2010/main" val="129380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E148D8-D6D7-42D1-8271-C64B1270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Job Market Glance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DDF76F-5217-421D-BD79-5BE7A747C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ctr"/>
          <a:lstStyle/>
          <a:p>
            <a:r>
              <a:rPr lang="en-US" dirty="0"/>
              <a:t>Demand and Supply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7E55BB-FBCD-41CA-8578-AE70AF83F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/>
          <a:lstStyle/>
          <a:p>
            <a:pPr algn="ctr"/>
            <a:r>
              <a:rPr lang="en-US" dirty="0"/>
              <a:t>Top Jobs by  Job Growth Rate (2012-2017)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5A891-EE8B-4B70-8D9D-864498C6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0EAF-E72E-4AB9-9FD0-1A4C1D2599C9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5A14E-3FDF-4AFC-B170-61D0FE812FCF}"/>
              </a:ext>
            </a:extLst>
          </p:cNvPr>
          <p:cNvSpPr txBox="1"/>
          <p:nvPr/>
        </p:nvSpPr>
        <p:spPr>
          <a:xfrm>
            <a:off x="7724164" y="5989608"/>
            <a:ext cx="8359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LinkedIn</a:t>
            </a:r>
          </a:p>
        </p:txBody>
      </p:sp>
      <p:graphicFrame>
        <p:nvGraphicFramePr>
          <p:cNvPr id="31" name="Content Placeholder 30">
            <a:extLst>
              <a:ext uri="{FF2B5EF4-FFF2-40B4-BE49-F238E27FC236}">
                <a16:creationId xmlns:a16="http://schemas.microsoft.com/office/drawing/2014/main" id="{F9AD74B8-19ED-48BF-B413-82709623A29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86270109"/>
              </p:ext>
            </p:extLst>
          </p:nvPr>
        </p:nvGraphicFramePr>
        <p:xfrm>
          <a:off x="4629149" y="2505075"/>
          <a:ext cx="43722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EF6685E0-36A5-402D-9CD5-61155BA833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586447"/>
            <a:ext cx="3868340" cy="3500844"/>
          </a:xfrm>
        </p:spPr>
      </p:pic>
    </p:spTree>
    <p:extLst>
      <p:ext uri="{BB962C8B-B14F-4D97-AF65-F5344CB8AC3E}">
        <p14:creationId xmlns:p14="http://schemas.microsoft.com/office/powerpoint/2010/main" val="14216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F0AAF9-BD70-45FF-8040-52C90B40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+mn-lt"/>
              </a:rPr>
              <a:t>Job Market Glance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C58F542-1D54-4FEA-9FB3-83823DC6A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000" dirty="0"/>
              <a:t>Top Jobs by Mid-Career Earnings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F8E1A0-2E46-4D49-85C5-3D3169362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000" dirty="0"/>
              <a:t>Top Entry Level Jobs by Earnings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1CF232-DFDF-4673-930E-3AFD870E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0EAF-E72E-4AB9-9FD0-1A4C1D2599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96CF1CFB-319A-40A7-A17D-8B4E30D7D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9" y="2439994"/>
            <a:ext cx="3868737" cy="3256892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F9F2AC-3AB0-404A-8A5D-32A7B2FEDF5E}"/>
              </a:ext>
            </a:extLst>
          </p:cNvPr>
          <p:cNvSpPr txBox="1"/>
          <p:nvPr/>
        </p:nvSpPr>
        <p:spPr>
          <a:xfrm>
            <a:off x="3371850" y="4352926"/>
            <a:ext cx="901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CNBC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DDB47F37-226A-4787-B7EA-1E8BDD17FF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1" y="2425673"/>
            <a:ext cx="3887788" cy="3622926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D9D198-510E-44FF-85AC-84B3B4431D30}"/>
              </a:ext>
            </a:extLst>
          </p:cNvPr>
          <p:cNvSpPr txBox="1"/>
          <p:nvPr/>
        </p:nvSpPr>
        <p:spPr>
          <a:xfrm>
            <a:off x="7209933" y="4352926"/>
            <a:ext cx="1063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US News</a:t>
            </a:r>
          </a:p>
        </p:txBody>
      </p:sp>
    </p:spTree>
    <p:extLst>
      <p:ext uri="{BB962C8B-B14F-4D97-AF65-F5344CB8AC3E}">
        <p14:creationId xmlns:p14="http://schemas.microsoft.com/office/powerpoint/2010/main" val="10877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  <p:bldP spid="30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E10DAE-F0DF-4891-8A14-DD69516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Data Collection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B963A-F1ED-4CAC-955D-DE232DA7D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 of Kaggle and Indeed Datasets</a:t>
            </a:r>
          </a:p>
        </p:txBody>
      </p:sp>
    </p:spTree>
    <p:extLst>
      <p:ext uri="{BB962C8B-B14F-4D97-AF65-F5344CB8AC3E}">
        <p14:creationId xmlns:p14="http://schemas.microsoft.com/office/powerpoint/2010/main" val="257477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BFA20-9811-44F6-9350-B76B6147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Skill Trends in Recent Job Postings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4F01E3B-3AF8-4A5C-A5F7-A33B4F443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535141"/>
              </p:ext>
            </p:extLst>
          </p:nvPr>
        </p:nvGraphicFramePr>
        <p:xfrm>
          <a:off x="528505" y="1409350"/>
          <a:ext cx="8112155" cy="508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671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20B3C7-98A0-4761-8C81-56A8F0B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What’s Important in Data Science?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E7D06C-E6A4-488E-89B8-F2733979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0EAF-E72E-4AB9-9FD0-1A4C1D2599C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8B271D-B05E-45C3-A338-4084D8524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0836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843E09-2FC4-49D4-8B40-E3184B582065}"/>
              </a:ext>
            </a:extLst>
          </p:cNvPr>
          <p:cNvSpPr txBox="1"/>
          <p:nvPr/>
        </p:nvSpPr>
        <p:spPr>
          <a:xfrm>
            <a:off x="7750378" y="6092977"/>
            <a:ext cx="764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Kaggle</a:t>
            </a:r>
          </a:p>
        </p:txBody>
      </p:sp>
    </p:spTree>
    <p:extLst>
      <p:ext uri="{BB962C8B-B14F-4D97-AF65-F5344CB8AC3E}">
        <p14:creationId xmlns:p14="http://schemas.microsoft.com/office/powerpoint/2010/main" val="242173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F2348E-0823-4935-AD35-40297E1A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Data Inferences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E1E218-8999-45D6-BC82-C1F9F1B1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Soft skills are extremely vital</a:t>
            </a:r>
          </a:p>
          <a:p>
            <a:r>
              <a:rPr lang="en-US" dirty="0"/>
              <a:t>Demand for data science skills is increasing rapidly</a:t>
            </a:r>
          </a:p>
          <a:p>
            <a:r>
              <a:rPr lang="en-US" dirty="0"/>
              <a:t>Supply of students with required skills will not meet growing  demand </a:t>
            </a:r>
          </a:p>
          <a:p>
            <a:r>
              <a:rPr lang="en-US" dirty="0"/>
              <a:t>Most programs are not fully compliant with current work demands</a:t>
            </a:r>
          </a:p>
          <a:p>
            <a:r>
              <a:rPr lang="en-US" dirty="0"/>
              <a:t>Programming languages, visualization tools, querying languages form the backbone of technical toolkits </a:t>
            </a:r>
          </a:p>
          <a:p>
            <a:r>
              <a:rPr lang="en-US" dirty="0"/>
              <a:t>Top skills require strong knowledge in machine learning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5185</TotalTime>
  <Words>316</Words>
  <Application>Microsoft Office PowerPoint</Application>
  <PresentationFormat>On-screen Show (4:3)</PresentationFormat>
  <Paragraphs>82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Office Theme</vt:lpstr>
      <vt:lpstr>PowerPoint Presentation</vt:lpstr>
      <vt:lpstr>Outline</vt:lpstr>
      <vt:lpstr>Job Market Glance </vt:lpstr>
      <vt:lpstr>Job Market Glance</vt:lpstr>
      <vt:lpstr>Job Market Glance</vt:lpstr>
      <vt:lpstr>Data Collection </vt:lpstr>
      <vt:lpstr>Skill Trends in Recent Job Postings</vt:lpstr>
      <vt:lpstr>What’s Important in Data Science?</vt:lpstr>
      <vt:lpstr>Data Inferences</vt:lpstr>
      <vt:lpstr>Course Curriculum Redesign</vt:lpstr>
      <vt:lpstr>PowerPoint Presentation</vt:lpstr>
      <vt:lpstr>Evaluation of Current Programs</vt:lpstr>
      <vt:lpstr>Program Evaluation Criteria</vt:lpstr>
      <vt:lpstr>Current Master’s Program Evaluations</vt:lpstr>
      <vt:lpstr>Master of Science – Data Analytics (MSDA)</vt:lpstr>
      <vt:lpstr>Program Design - MSDA</vt:lpstr>
      <vt:lpstr>Master of Business And Management in Analytics and AI (MBAI)</vt:lpstr>
      <vt:lpstr>Program Design - MBAI </vt:lpstr>
      <vt:lpstr>EdTech: D’eXpert</vt:lpstr>
      <vt:lpstr>PowerPoint Presentation</vt:lpstr>
      <vt:lpstr>D’eXpert – Be a data scientist in 30 days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 Sridhar</dc:creator>
  <cp:lastModifiedBy>Prashanth Sridhar</cp:lastModifiedBy>
  <cp:revision>65</cp:revision>
  <dcterms:created xsi:type="dcterms:W3CDTF">2018-02-28T20:14:18Z</dcterms:created>
  <dcterms:modified xsi:type="dcterms:W3CDTF">2018-03-23T05:18:59Z</dcterms:modified>
</cp:coreProperties>
</file>